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8" r:id="rId5"/>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959F"/>
    <a:srgbClr val="59C0D1"/>
    <a:srgbClr val="C79D25"/>
    <a:srgbClr val="DB5A20"/>
    <a:srgbClr val="9B144F"/>
    <a:srgbClr val="99052D"/>
    <a:srgbClr val="B9701A"/>
    <a:srgbClr val="566E1E"/>
    <a:srgbClr val="AF1F12"/>
    <a:srgbClr val="899E9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napToObjects="1">
      <p:cViewPr varScale="1">
        <p:scale>
          <a:sx n="82" d="100"/>
          <a:sy n="82" d="100"/>
        </p:scale>
        <p:origin x="3522" y="63"/>
      </p:cViewPr>
      <p:guideLst>
        <p:guide orient="horz" pos="3168"/>
        <p:guide pos="244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3.jpg"/><Relationship Id="rId3" Type="http://schemas.openxmlformats.org/officeDocument/2006/relationships/image" Target="../media/image1.png"/><Relationship Id="rId7" Type="http://schemas.openxmlformats.org/officeDocument/2006/relationships/image" Target="../media/image7.jpg"/><Relationship Id="rId12"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openxmlformats.org/officeDocument/2006/relationships/image" Target="../media/image2.png"/><Relationship Id="rId9" Type="http://schemas.openxmlformats.org/officeDocument/2006/relationships/image" Target="../media/image9.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1A2558"/>
          </a:solidFill>
        </p:spPr>
        <p:txBody>
          <a:bodyPr lIns="548640"/>
          <a:lstStyle>
            <a:lvl1pPr>
              <a:defRPr>
                <a:solidFill>
                  <a:schemeClr val="bg1"/>
                </a:solidFill>
              </a:defRPr>
            </a:lvl1pPr>
          </a:lstStyle>
          <a:p>
            <a:r>
              <a:rPr lang="en-US" dirty="0" smtClean="0"/>
              <a:t>State Name Here</a:t>
            </a:r>
            <a:endParaRPr lang="en-US" dirty="0"/>
          </a:p>
        </p:txBody>
      </p:sp>
      <p:sp>
        <p:nvSpPr>
          <p:cNvPr id="3" name="Content Placeholder 2"/>
          <p:cNvSpPr>
            <a:spLocks noGrp="1"/>
          </p:cNvSpPr>
          <p:nvPr>
            <p:ph idx="1"/>
          </p:nvPr>
        </p:nvSpPr>
        <p:spPr>
          <a:xfrm>
            <a:off x="472759" y="1535517"/>
            <a:ext cx="7050185"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1" name="Content Placeholder 2"/>
          <p:cNvSpPr>
            <a:spLocks noGrp="1"/>
          </p:cNvSpPr>
          <p:nvPr>
            <p:ph idx="12"/>
          </p:nvPr>
        </p:nvSpPr>
        <p:spPr>
          <a:xfrm>
            <a:off x="472759" y="1935627"/>
            <a:ext cx="7050185" cy="1708867"/>
          </a:xfrm>
        </p:spPr>
        <p:txBody>
          <a:bodyPr>
            <a:normAutofit/>
          </a:bodyPr>
          <a:lstStyle>
            <a:lvl1pPr marL="0" indent="0">
              <a:lnSpc>
                <a:spcPct val="100000"/>
              </a:lnSpc>
              <a:spcAft>
                <a:spcPts val="200"/>
              </a:spcAft>
              <a:buNone/>
              <a:defRPr sz="10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grpSp>
        <p:nvGrpSpPr>
          <p:cNvPr id="31" name="Group 30"/>
          <p:cNvGrpSpPr/>
          <p:nvPr userDrawn="1"/>
        </p:nvGrpSpPr>
        <p:grpSpPr>
          <a:xfrm>
            <a:off x="644271" y="9409072"/>
            <a:ext cx="2764823" cy="517650"/>
            <a:chOff x="542513" y="9062997"/>
            <a:chExt cx="3316717" cy="620980"/>
          </a:xfrm>
        </p:grpSpPr>
        <p:pic>
          <p:nvPicPr>
            <p:cNvPr id="14" name="Picture 13" descr="ACC_Logo_colo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364449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905700"/>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221571" y="3925506"/>
            <a:ext cx="2697133" cy="271869"/>
          </a:xfrm>
        </p:spPr>
        <p:txBody>
          <a:bodyPr wrap="square">
            <a:spAutoFit/>
          </a:bodyPr>
          <a:lstStyle>
            <a:lvl1pPr marL="0" indent="0">
              <a:lnSpc>
                <a:spcPct val="80000"/>
              </a:lnSpc>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22" name="Content Placeholder 2"/>
          <p:cNvSpPr>
            <a:spLocks noGrp="1"/>
          </p:cNvSpPr>
          <p:nvPr>
            <p:ph idx="17"/>
          </p:nvPr>
        </p:nvSpPr>
        <p:spPr>
          <a:xfrm>
            <a:off x="1221571" y="4813284"/>
            <a:ext cx="2697133" cy="271869"/>
          </a:xfrm>
        </p:spPr>
        <p:txBody>
          <a:bodyPr wrap="square">
            <a:spAutoFit/>
          </a:bodyPr>
          <a:lstStyle>
            <a:lvl1pPr marL="0" indent="0">
              <a:lnSpc>
                <a:spcPct val="80000"/>
              </a:lnSpc>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25" name="Content Placeholder 2"/>
          <p:cNvSpPr>
            <a:spLocks noGrp="1"/>
          </p:cNvSpPr>
          <p:nvPr>
            <p:ph idx="19"/>
          </p:nvPr>
        </p:nvSpPr>
        <p:spPr>
          <a:xfrm>
            <a:off x="1221571" y="5688733"/>
            <a:ext cx="2697133" cy="271869"/>
          </a:xfrm>
        </p:spPr>
        <p:txBody>
          <a:bodyPr wrap="square">
            <a:spAutoFit/>
          </a:bodyPr>
          <a:lstStyle>
            <a:lvl1pPr marL="0" indent="0">
              <a:lnSpc>
                <a:spcPct val="80000"/>
              </a:lnSpc>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28" name="Content Placeholder 2"/>
          <p:cNvSpPr>
            <a:spLocks noGrp="1"/>
          </p:cNvSpPr>
          <p:nvPr>
            <p:ph idx="21"/>
          </p:nvPr>
        </p:nvSpPr>
        <p:spPr>
          <a:xfrm>
            <a:off x="1221571" y="6564180"/>
            <a:ext cx="2697133" cy="271869"/>
          </a:xfrm>
        </p:spPr>
        <p:txBody>
          <a:bodyPr wrap="square">
            <a:spAutoFit/>
          </a:bodyPr>
          <a:lstStyle>
            <a:lvl1pPr marL="0" indent="0">
              <a:lnSpc>
                <a:spcPct val="80000"/>
              </a:lnSpc>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32" name="Content Placeholder 2"/>
          <p:cNvSpPr>
            <a:spLocks noGrp="1"/>
          </p:cNvSpPr>
          <p:nvPr>
            <p:ph idx="23"/>
          </p:nvPr>
        </p:nvSpPr>
        <p:spPr>
          <a:xfrm>
            <a:off x="1221571" y="7493384"/>
            <a:ext cx="2697133" cy="271869"/>
          </a:xfrm>
        </p:spPr>
        <p:txBody>
          <a:bodyPr wrap="square">
            <a:spAutoFit/>
          </a:bodyPr>
          <a:lstStyle>
            <a:lvl1pPr marL="0" indent="0">
              <a:lnSpc>
                <a:spcPct val="80000"/>
              </a:lnSpc>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35" name="Content Placeholder 2"/>
          <p:cNvSpPr>
            <a:spLocks noGrp="1"/>
          </p:cNvSpPr>
          <p:nvPr>
            <p:ph idx="25"/>
          </p:nvPr>
        </p:nvSpPr>
        <p:spPr>
          <a:xfrm>
            <a:off x="4692771" y="3925506"/>
            <a:ext cx="2672942" cy="271869"/>
          </a:xfrm>
        </p:spPr>
        <p:txBody>
          <a:bodyPr wrap="square">
            <a:spAutoFit/>
          </a:bodyPr>
          <a:lstStyle>
            <a:lvl1pPr marL="0" indent="0">
              <a:lnSpc>
                <a:spcPct val="80000"/>
              </a:lnSpc>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38" name="Content Placeholder 2"/>
          <p:cNvSpPr>
            <a:spLocks noGrp="1"/>
          </p:cNvSpPr>
          <p:nvPr>
            <p:ph idx="27"/>
          </p:nvPr>
        </p:nvSpPr>
        <p:spPr>
          <a:xfrm>
            <a:off x="4692771" y="4813284"/>
            <a:ext cx="2672942" cy="271869"/>
          </a:xfrm>
        </p:spPr>
        <p:txBody>
          <a:bodyPr wrap="square">
            <a:spAutoFit/>
          </a:bodyPr>
          <a:lstStyle>
            <a:lvl1pPr marL="0" indent="0">
              <a:lnSpc>
                <a:spcPct val="80000"/>
              </a:lnSpc>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41" name="Content Placeholder 2"/>
          <p:cNvSpPr>
            <a:spLocks noGrp="1"/>
          </p:cNvSpPr>
          <p:nvPr>
            <p:ph idx="29"/>
          </p:nvPr>
        </p:nvSpPr>
        <p:spPr>
          <a:xfrm>
            <a:off x="4692771" y="5688733"/>
            <a:ext cx="2672942" cy="271869"/>
          </a:xfrm>
        </p:spPr>
        <p:txBody>
          <a:bodyPr wrap="square">
            <a:spAutoFit/>
          </a:bodyPr>
          <a:lstStyle>
            <a:lvl1pPr marL="0" indent="0">
              <a:lnSpc>
                <a:spcPct val="80000"/>
              </a:lnSpc>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44" name="Content Placeholder 2"/>
          <p:cNvSpPr>
            <a:spLocks noGrp="1"/>
          </p:cNvSpPr>
          <p:nvPr>
            <p:ph idx="31"/>
          </p:nvPr>
        </p:nvSpPr>
        <p:spPr>
          <a:xfrm>
            <a:off x="4692771" y="6564180"/>
            <a:ext cx="2672942" cy="271869"/>
          </a:xfrm>
        </p:spPr>
        <p:txBody>
          <a:bodyPr wrap="square">
            <a:spAutoFit/>
          </a:bodyPr>
          <a:lstStyle>
            <a:lvl1pPr marL="0" indent="0">
              <a:lnSpc>
                <a:spcPct val="80000"/>
              </a:lnSpc>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sp>
        <p:nvSpPr>
          <p:cNvPr id="47" name="Content Placeholder 2"/>
          <p:cNvSpPr>
            <a:spLocks noGrp="1"/>
          </p:cNvSpPr>
          <p:nvPr>
            <p:ph idx="33"/>
          </p:nvPr>
        </p:nvSpPr>
        <p:spPr>
          <a:xfrm>
            <a:off x="5107113" y="9402000"/>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pic>
        <p:nvPicPr>
          <p:cNvPr id="33" name="Picture 32" descr="map-white.png"/>
          <p:cNvPicPr>
            <a:picLocks noChangeAspect="1"/>
          </p:cNvPicPr>
          <p:nvPr userDrawn="1"/>
        </p:nvPicPr>
        <p:blipFill rotWithShape="1">
          <a:blip r:embed="rId4">
            <a:extLst>
              <a:ext uri="{28A0092B-C50C-407E-A947-70E740481C1C}">
                <a14:useLocalDpi xmlns:a14="http://schemas.microsoft.com/office/drawing/2010/main" val="0"/>
              </a:ext>
            </a:extLst>
          </a:blip>
          <a:srcRect t="14014" b="31382"/>
          <a:stretch/>
        </p:blipFill>
        <p:spPr>
          <a:xfrm>
            <a:off x="3050868" y="1"/>
            <a:ext cx="3899088" cy="1368658"/>
          </a:xfrm>
          <a:prstGeom prst="rect">
            <a:avLst/>
          </a:prstGeom>
        </p:spPr>
      </p:pic>
    </p:spTree>
    <p:extLst>
      <p:ext uri="{BB962C8B-B14F-4D97-AF65-F5344CB8AC3E}">
        <p14:creationId xmlns:p14="http://schemas.microsoft.com/office/powerpoint/2010/main" val="37596534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DB5A20"/>
          </a:solidFill>
        </p:spPr>
        <p:txBody>
          <a:bodyPr/>
          <a:lstStyle>
            <a:lvl1pPr>
              <a:defRPr>
                <a:solidFill>
                  <a:schemeClr val="bg1"/>
                </a:solidFill>
              </a:defRPr>
            </a:lvl1pPr>
          </a:lstStyle>
          <a:p>
            <a:r>
              <a:rPr lang="en-US" dirty="0" smtClean="0"/>
              <a:t>State Name Here</a:t>
            </a:r>
            <a:endParaRPr lang="en-US" dirty="0"/>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Tree>
    <p:extLst>
      <p:ext uri="{BB962C8B-B14F-4D97-AF65-F5344CB8AC3E}">
        <p14:creationId xmlns:p14="http://schemas.microsoft.com/office/powerpoint/2010/main" val="421139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899E95"/>
          </a:solidFill>
        </p:spPr>
        <p:txBody>
          <a:bodyPr/>
          <a:lstStyle>
            <a:lvl1pPr>
              <a:defRPr>
                <a:solidFill>
                  <a:schemeClr val="bg1"/>
                </a:solidFill>
              </a:defRPr>
            </a:lvl1pPr>
          </a:lstStyle>
          <a:p>
            <a:r>
              <a:rPr lang="en-US" dirty="0" smtClean="0"/>
              <a:t>State Name Here</a:t>
            </a:r>
            <a:endParaRPr lang="en-US" dirty="0"/>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74321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6309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50644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38189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3110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74321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63099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50644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38189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Tree>
    <p:extLst>
      <p:ext uri="{BB962C8B-B14F-4D97-AF65-F5344CB8AC3E}">
        <p14:creationId xmlns:p14="http://schemas.microsoft.com/office/powerpoint/2010/main" val="558458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B9701A"/>
          </a:solidFill>
        </p:spPr>
        <p:txBody>
          <a:bodyPr/>
          <a:lstStyle>
            <a:lvl1pPr>
              <a:defRPr>
                <a:solidFill>
                  <a:schemeClr val="bg1"/>
                </a:solidFill>
              </a:defRPr>
            </a:lvl1pPr>
          </a:lstStyle>
          <a:p>
            <a:r>
              <a:rPr lang="en-US" dirty="0" smtClean="0"/>
              <a:t>State Name Here</a:t>
            </a:r>
            <a:endParaRPr lang="en-US" dirty="0"/>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Tree>
    <p:extLst>
      <p:ext uri="{BB962C8B-B14F-4D97-AF65-F5344CB8AC3E}">
        <p14:creationId xmlns:p14="http://schemas.microsoft.com/office/powerpoint/2010/main" val="2926801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AF1F12"/>
          </a:solidFill>
        </p:spPr>
        <p:txBody>
          <a:bodyPr/>
          <a:lstStyle>
            <a:lvl1pPr>
              <a:defRPr>
                <a:solidFill>
                  <a:schemeClr val="bg1"/>
                </a:solidFill>
              </a:defRPr>
            </a:lvl1pPr>
          </a:lstStyle>
          <a:p>
            <a:r>
              <a:rPr lang="en-US" dirty="0" smtClean="0"/>
              <a:t>State Name Here</a:t>
            </a:r>
            <a:endParaRPr lang="en-US" dirty="0"/>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Tree>
    <p:extLst>
      <p:ext uri="{BB962C8B-B14F-4D97-AF65-F5344CB8AC3E}">
        <p14:creationId xmlns:p14="http://schemas.microsoft.com/office/powerpoint/2010/main" val="1890838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566E1E"/>
          </a:solidFill>
        </p:spPr>
        <p:txBody>
          <a:bodyPr/>
          <a:lstStyle>
            <a:lvl1pPr>
              <a:defRPr>
                <a:solidFill>
                  <a:schemeClr val="bg1"/>
                </a:solidFill>
              </a:defRPr>
            </a:lvl1pPr>
          </a:lstStyle>
          <a:p>
            <a:r>
              <a:rPr lang="en-US" dirty="0" smtClean="0"/>
              <a:t>State Name Here</a:t>
            </a:r>
            <a:endParaRPr lang="en-US" dirty="0"/>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Tree>
    <p:extLst>
      <p:ext uri="{BB962C8B-B14F-4D97-AF65-F5344CB8AC3E}">
        <p14:creationId xmlns:p14="http://schemas.microsoft.com/office/powerpoint/2010/main" val="3901012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
            <a:ext cx="7772400" cy="1368659"/>
          </a:xfrm>
          <a:solidFill>
            <a:srgbClr val="9B144F"/>
          </a:solidFill>
        </p:spPr>
        <p:txBody>
          <a:bodyPr/>
          <a:lstStyle>
            <a:lvl1pPr>
              <a:defRPr>
                <a:solidFill>
                  <a:schemeClr val="bg1"/>
                </a:solidFill>
              </a:defRPr>
            </a:lvl1pPr>
          </a:lstStyle>
          <a:p>
            <a:r>
              <a:rPr lang="en-US" dirty="0" smtClean="0"/>
              <a:t>State Name Here</a:t>
            </a:r>
            <a:endParaRPr lang="en-US" dirty="0"/>
          </a:p>
        </p:txBody>
      </p:sp>
      <p:sp>
        <p:nvSpPr>
          <p:cNvPr id="3" name="Content Placeholder 2"/>
          <p:cNvSpPr>
            <a:spLocks noGrp="1"/>
          </p:cNvSpPr>
          <p:nvPr>
            <p:ph idx="1"/>
          </p:nvPr>
        </p:nvSpPr>
        <p:spPr>
          <a:xfrm>
            <a:off x="690470" y="1656467"/>
            <a:ext cx="6423824" cy="400110"/>
          </a:xfrm>
        </p:spPr>
        <p:txBody>
          <a:bodyPr wrap="square">
            <a:spAutoFit/>
          </a:bodyPr>
          <a:lstStyle>
            <a:lvl1pPr marL="0" indent="0">
              <a:buNone/>
              <a:defRPr sz="2000">
                <a:solidFill>
                  <a:srgbClr val="899E95"/>
                </a:solidFill>
              </a:defRPr>
            </a:lvl1pPr>
            <a:lvl2pPr marL="457200" marR="0" indent="0" algn="l" defTabSz="457200" rtl="0" eaLnBrk="1" fontAlgn="auto" latinLnBrk="0" hangingPunct="1">
              <a:lnSpc>
                <a:spcPct val="100000"/>
              </a:lnSpc>
              <a:spcBef>
                <a:spcPct val="20000"/>
              </a:spcBef>
              <a:spcAft>
                <a:spcPts val="0"/>
              </a:spcAft>
              <a:buClrTx/>
              <a:buSzTx/>
              <a:buFont typeface="Arial"/>
              <a:buNone/>
              <a:tabLst/>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pic>
        <p:nvPicPr>
          <p:cNvPr id="8" name="Picture 7" descr="hexes-white.png"/>
          <p:cNvPicPr>
            <a:picLocks noChangeAspect="1"/>
          </p:cNvPicPr>
          <p:nvPr userDrawn="1"/>
        </p:nvPicPr>
        <p:blipFill rotWithShape="1">
          <a:blip r:embed="rId2">
            <a:extLst>
              <a:ext uri="{28A0092B-C50C-407E-A947-70E740481C1C}">
                <a14:useLocalDpi xmlns:a14="http://schemas.microsoft.com/office/drawing/2010/main" val="0"/>
              </a:ext>
            </a:extLst>
          </a:blip>
          <a:srcRect r="4593" b="33154"/>
          <a:stretch/>
        </p:blipFill>
        <p:spPr>
          <a:xfrm>
            <a:off x="4091249" y="-1"/>
            <a:ext cx="3681151" cy="1368658"/>
          </a:xfrm>
          <a:prstGeom prst="rect">
            <a:avLst/>
          </a:prstGeom>
        </p:spPr>
      </p:pic>
      <p:sp>
        <p:nvSpPr>
          <p:cNvPr id="11" name="Content Placeholder 2"/>
          <p:cNvSpPr>
            <a:spLocks noGrp="1"/>
          </p:cNvSpPr>
          <p:nvPr>
            <p:ph idx="12"/>
          </p:nvPr>
        </p:nvSpPr>
        <p:spPr>
          <a:xfrm>
            <a:off x="690470" y="2056577"/>
            <a:ext cx="6423824" cy="1778130"/>
          </a:xfrm>
        </p:spPr>
        <p:txBody>
          <a:bodyPr>
            <a:normAutofit/>
          </a:bodyPr>
          <a:lstStyle>
            <a:lvl1pPr marL="0" indent="0">
              <a:buNone/>
              <a:defRPr sz="1200">
                <a:solidFill>
                  <a:schemeClr val="tx1">
                    <a:lumMod val="75000"/>
                    <a:lumOff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grpSp>
        <p:nvGrpSpPr>
          <p:cNvPr id="31" name="Group 30"/>
          <p:cNvGrpSpPr/>
          <p:nvPr userDrawn="1"/>
        </p:nvGrpSpPr>
        <p:grpSpPr>
          <a:xfrm>
            <a:off x="604164" y="9124383"/>
            <a:ext cx="3054704" cy="571924"/>
            <a:chOff x="542513" y="9062997"/>
            <a:chExt cx="3316717" cy="620980"/>
          </a:xfrm>
        </p:grpSpPr>
        <p:pic>
          <p:nvPicPr>
            <p:cNvPr id="14" name="Picture 13" descr="ACC_Logo_color.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2513" y="9112053"/>
              <a:ext cx="1146126" cy="571924"/>
            </a:xfrm>
            <a:prstGeom prst="rect">
              <a:avLst/>
            </a:prstGeom>
          </p:spPr>
        </p:pic>
        <p:pic>
          <p:nvPicPr>
            <p:cNvPr id="15" name="Picture 14" descr="RC-blu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898243" y="9062997"/>
              <a:ext cx="1960987" cy="620979"/>
            </a:xfrm>
            <a:prstGeom prst="rect">
              <a:avLst/>
            </a:prstGeom>
          </p:spPr>
        </p:pic>
      </p:grpSp>
      <p:cxnSp>
        <p:nvCxnSpPr>
          <p:cNvPr id="17" name="Straight Connector 16"/>
          <p:cNvCxnSpPr/>
          <p:nvPr userDrawn="1"/>
        </p:nvCxnSpPr>
        <p:spPr>
          <a:xfrm>
            <a:off x="0" y="4007344"/>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0" y="8845225"/>
            <a:ext cx="7772400" cy="0"/>
          </a:xfrm>
          <a:prstGeom prst="line">
            <a:avLst/>
          </a:prstGeom>
          <a:ln>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idx="15"/>
          </p:nvPr>
        </p:nvSpPr>
        <p:spPr>
          <a:xfrm>
            <a:off x="1489660" y="4312546"/>
            <a:ext cx="2307920" cy="307777"/>
          </a:xfrm>
        </p:spPr>
        <p:txBody>
          <a:bodyPr wrap="square">
            <a:spAutoFit/>
          </a:bodyPr>
          <a:lstStyle>
            <a:lvl1pPr marL="0" indent="0">
              <a:buNone/>
              <a:defRPr sz="1400" b="1" baseline="0">
                <a:solidFill>
                  <a:srgbClr val="AF1F1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0" name="Picture 19" descr="icon-factory.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0470" y="4303272"/>
            <a:ext cx="702825" cy="702825"/>
          </a:xfrm>
          <a:prstGeom prst="rect">
            <a:avLst/>
          </a:prstGeom>
        </p:spPr>
      </p:pic>
      <p:sp>
        <p:nvSpPr>
          <p:cNvPr id="21" name="Content Placeholder 2"/>
          <p:cNvSpPr>
            <a:spLocks noGrp="1"/>
          </p:cNvSpPr>
          <p:nvPr>
            <p:ph idx="16"/>
          </p:nvPr>
        </p:nvSpPr>
        <p:spPr>
          <a:xfrm>
            <a:off x="1489660"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2" name="Content Placeholder 2"/>
          <p:cNvSpPr>
            <a:spLocks noGrp="1"/>
          </p:cNvSpPr>
          <p:nvPr>
            <p:ph idx="17"/>
          </p:nvPr>
        </p:nvSpPr>
        <p:spPr>
          <a:xfrm>
            <a:off x="1489660" y="5200324"/>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0470" y="5191050"/>
            <a:ext cx="702825" cy="702825"/>
          </a:xfrm>
          <a:prstGeom prst="rect">
            <a:avLst/>
          </a:prstGeom>
        </p:spPr>
      </p:pic>
      <p:sp>
        <p:nvSpPr>
          <p:cNvPr id="24" name="Content Placeholder 2"/>
          <p:cNvSpPr>
            <a:spLocks noGrp="1"/>
          </p:cNvSpPr>
          <p:nvPr>
            <p:ph idx="18"/>
          </p:nvPr>
        </p:nvSpPr>
        <p:spPr>
          <a:xfrm>
            <a:off x="1489660"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5" name="Content Placeholder 2"/>
          <p:cNvSpPr>
            <a:spLocks noGrp="1"/>
          </p:cNvSpPr>
          <p:nvPr>
            <p:ph idx="19"/>
          </p:nvPr>
        </p:nvSpPr>
        <p:spPr>
          <a:xfrm>
            <a:off x="1489660" y="6075773"/>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6" name="Picture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0470" y="6066499"/>
            <a:ext cx="702825" cy="702825"/>
          </a:xfrm>
          <a:prstGeom prst="rect">
            <a:avLst/>
          </a:prstGeom>
        </p:spPr>
      </p:pic>
      <p:sp>
        <p:nvSpPr>
          <p:cNvPr id="27" name="Content Placeholder 2"/>
          <p:cNvSpPr>
            <a:spLocks noGrp="1"/>
          </p:cNvSpPr>
          <p:nvPr>
            <p:ph idx="20"/>
          </p:nvPr>
        </p:nvSpPr>
        <p:spPr>
          <a:xfrm>
            <a:off x="1489660"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28" name="Content Placeholder 2"/>
          <p:cNvSpPr>
            <a:spLocks noGrp="1"/>
          </p:cNvSpPr>
          <p:nvPr>
            <p:ph idx="21"/>
          </p:nvPr>
        </p:nvSpPr>
        <p:spPr>
          <a:xfrm>
            <a:off x="1489660" y="6951220"/>
            <a:ext cx="2307920" cy="307777"/>
          </a:xfrm>
        </p:spPr>
        <p:txBody>
          <a:bodyPr wrap="square">
            <a:spAutoFit/>
          </a:bodyPr>
          <a:lstStyle>
            <a:lvl1pPr marL="0" indent="0">
              <a:buNone/>
              <a:defRPr sz="1400" b="1" baseline="0">
                <a:solidFill>
                  <a:srgbClr val="B9701A"/>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29" name="Picture 2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0470" y="6941946"/>
            <a:ext cx="702825" cy="702825"/>
          </a:xfrm>
          <a:prstGeom prst="rect">
            <a:avLst/>
          </a:prstGeom>
        </p:spPr>
      </p:pic>
      <p:sp>
        <p:nvSpPr>
          <p:cNvPr id="30" name="Content Placeholder 2"/>
          <p:cNvSpPr>
            <a:spLocks noGrp="1"/>
          </p:cNvSpPr>
          <p:nvPr>
            <p:ph idx="22"/>
          </p:nvPr>
        </p:nvSpPr>
        <p:spPr>
          <a:xfrm>
            <a:off x="1489660"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2" name="Content Placeholder 2"/>
          <p:cNvSpPr>
            <a:spLocks noGrp="1"/>
          </p:cNvSpPr>
          <p:nvPr>
            <p:ph idx="23"/>
          </p:nvPr>
        </p:nvSpPr>
        <p:spPr>
          <a:xfrm>
            <a:off x="1489660" y="7880424"/>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3" name="Picture 3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90470" y="7871150"/>
            <a:ext cx="702825" cy="702825"/>
          </a:xfrm>
          <a:prstGeom prst="rect">
            <a:avLst/>
          </a:prstGeom>
        </p:spPr>
      </p:pic>
      <p:sp>
        <p:nvSpPr>
          <p:cNvPr id="34" name="Content Placeholder 2"/>
          <p:cNvSpPr>
            <a:spLocks noGrp="1"/>
          </p:cNvSpPr>
          <p:nvPr>
            <p:ph idx="24"/>
          </p:nvPr>
        </p:nvSpPr>
        <p:spPr>
          <a:xfrm>
            <a:off x="1489660" y="82143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5" name="Content Placeholder 2"/>
          <p:cNvSpPr>
            <a:spLocks noGrp="1"/>
          </p:cNvSpPr>
          <p:nvPr>
            <p:ph idx="25"/>
          </p:nvPr>
        </p:nvSpPr>
        <p:spPr>
          <a:xfrm>
            <a:off x="4806374" y="4312546"/>
            <a:ext cx="2307920" cy="307777"/>
          </a:xfrm>
        </p:spPr>
        <p:txBody>
          <a:bodyPr wrap="square">
            <a:spAutoFit/>
          </a:bodyPr>
          <a:lstStyle>
            <a:lvl1pPr marL="0" indent="0">
              <a:buNone/>
              <a:defRPr sz="1400" b="1" baseline="0">
                <a:solidFill>
                  <a:srgbClr val="1A2558"/>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6" name="Picture 3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957864" y="4303272"/>
            <a:ext cx="718172" cy="702825"/>
          </a:xfrm>
          <a:prstGeom prst="rect">
            <a:avLst/>
          </a:prstGeom>
        </p:spPr>
      </p:pic>
      <p:sp>
        <p:nvSpPr>
          <p:cNvPr id="37" name="Content Placeholder 2"/>
          <p:cNvSpPr>
            <a:spLocks noGrp="1"/>
          </p:cNvSpPr>
          <p:nvPr>
            <p:ph idx="26"/>
          </p:nvPr>
        </p:nvSpPr>
        <p:spPr>
          <a:xfrm>
            <a:off x="4806374" y="4646459"/>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38" name="Content Placeholder 2"/>
          <p:cNvSpPr>
            <a:spLocks noGrp="1"/>
          </p:cNvSpPr>
          <p:nvPr>
            <p:ph idx="27"/>
          </p:nvPr>
        </p:nvSpPr>
        <p:spPr>
          <a:xfrm>
            <a:off x="4806374" y="5200324"/>
            <a:ext cx="2307920" cy="307777"/>
          </a:xfrm>
        </p:spPr>
        <p:txBody>
          <a:bodyPr wrap="square">
            <a:spAutoFit/>
          </a:bodyPr>
          <a:lstStyle>
            <a:lvl1pPr marL="0" indent="0">
              <a:buNone/>
              <a:defRPr sz="1400" b="1" baseline="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39" name="Picture 3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57864" y="5191050"/>
            <a:ext cx="718172" cy="702825"/>
          </a:xfrm>
          <a:prstGeom prst="rect">
            <a:avLst/>
          </a:prstGeom>
        </p:spPr>
      </p:pic>
      <p:sp>
        <p:nvSpPr>
          <p:cNvPr id="40" name="Content Placeholder 2"/>
          <p:cNvSpPr>
            <a:spLocks noGrp="1"/>
          </p:cNvSpPr>
          <p:nvPr>
            <p:ph idx="28"/>
          </p:nvPr>
        </p:nvSpPr>
        <p:spPr>
          <a:xfrm>
            <a:off x="4806374" y="5534237"/>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1" name="Content Placeholder 2"/>
          <p:cNvSpPr>
            <a:spLocks noGrp="1"/>
          </p:cNvSpPr>
          <p:nvPr>
            <p:ph idx="29"/>
          </p:nvPr>
        </p:nvSpPr>
        <p:spPr>
          <a:xfrm>
            <a:off x="4806374" y="6075773"/>
            <a:ext cx="2307920" cy="307777"/>
          </a:xfrm>
        </p:spPr>
        <p:txBody>
          <a:bodyPr wrap="square">
            <a:spAutoFit/>
          </a:bodyPr>
          <a:lstStyle>
            <a:lvl1pPr marL="0" indent="0">
              <a:buNone/>
              <a:defRPr sz="1400" b="1" baseline="0">
                <a:solidFill>
                  <a:srgbClr val="99052D"/>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2" name="Picture 41"/>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957864" y="6066499"/>
            <a:ext cx="718172" cy="702825"/>
          </a:xfrm>
          <a:prstGeom prst="rect">
            <a:avLst/>
          </a:prstGeom>
        </p:spPr>
      </p:pic>
      <p:sp>
        <p:nvSpPr>
          <p:cNvPr id="43" name="Content Placeholder 2"/>
          <p:cNvSpPr>
            <a:spLocks noGrp="1"/>
          </p:cNvSpPr>
          <p:nvPr>
            <p:ph idx="30"/>
          </p:nvPr>
        </p:nvSpPr>
        <p:spPr>
          <a:xfrm>
            <a:off x="4806374" y="6409686"/>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4" name="Content Placeholder 2"/>
          <p:cNvSpPr>
            <a:spLocks noGrp="1"/>
          </p:cNvSpPr>
          <p:nvPr>
            <p:ph idx="31"/>
          </p:nvPr>
        </p:nvSpPr>
        <p:spPr>
          <a:xfrm>
            <a:off x="4806374" y="6951220"/>
            <a:ext cx="2307920" cy="307777"/>
          </a:xfrm>
        </p:spPr>
        <p:txBody>
          <a:bodyPr wrap="square">
            <a:spAutoFit/>
          </a:bodyPr>
          <a:lstStyle>
            <a:lvl1pPr marL="0" indent="0">
              <a:buNone/>
              <a:defRPr sz="1400" b="1" baseline="0">
                <a:solidFill>
                  <a:srgbClr val="566E1E"/>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a:t>
            </a:r>
          </a:p>
        </p:txBody>
      </p:sp>
      <p:pic>
        <p:nvPicPr>
          <p:cNvPr id="45" name="Picture 4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957864" y="6941946"/>
            <a:ext cx="718172" cy="702825"/>
          </a:xfrm>
          <a:prstGeom prst="rect">
            <a:avLst/>
          </a:prstGeom>
        </p:spPr>
      </p:pic>
      <p:sp>
        <p:nvSpPr>
          <p:cNvPr id="46" name="Content Placeholder 2"/>
          <p:cNvSpPr>
            <a:spLocks noGrp="1"/>
          </p:cNvSpPr>
          <p:nvPr>
            <p:ph idx="32"/>
          </p:nvPr>
        </p:nvSpPr>
        <p:spPr>
          <a:xfrm>
            <a:off x="4806374" y="7285133"/>
            <a:ext cx="2307920" cy="246221"/>
          </a:xfrm>
        </p:spPr>
        <p:txBody>
          <a:bodyPr wrap="square">
            <a:spAutoFit/>
          </a:bodyPr>
          <a:lstStyle>
            <a:lvl1pPr marL="0" indent="0">
              <a:buNone/>
              <a:defRPr sz="1000" b="0">
                <a:solidFill>
                  <a:schemeClr val="tx1">
                    <a:lumMod val="65000"/>
                    <a:lumOff val="35000"/>
                  </a:schemeClr>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
        <p:nvSpPr>
          <p:cNvPr id="47" name="Content Placeholder 2"/>
          <p:cNvSpPr>
            <a:spLocks noGrp="1"/>
          </p:cNvSpPr>
          <p:nvPr>
            <p:ph idx="33"/>
          </p:nvPr>
        </p:nvSpPr>
        <p:spPr>
          <a:xfrm>
            <a:off x="4855694" y="9169564"/>
            <a:ext cx="2258600" cy="511353"/>
          </a:xfrm>
        </p:spPr>
        <p:txBody>
          <a:bodyPr wrap="square" anchor="b">
            <a:normAutofit/>
          </a:bodyPr>
          <a:lstStyle>
            <a:lvl1pPr marL="0" indent="0" algn="r">
              <a:buNone/>
              <a:defRPr sz="900" b="0">
                <a:solidFill>
                  <a:srgbClr val="899E95"/>
                </a:solidFill>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Click to edit Master text styles</a:t>
            </a:r>
          </a:p>
        </p:txBody>
      </p:sp>
    </p:spTree>
    <p:extLst>
      <p:ext uri="{BB962C8B-B14F-4D97-AF65-F5344CB8AC3E}">
        <p14:creationId xmlns:p14="http://schemas.microsoft.com/office/powerpoint/2010/main" val="1385775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7772400" cy="1368658"/>
          </a:xfrm>
          <a:prstGeom prst="rect">
            <a:avLst/>
          </a:prstGeom>
        </p:spPr>
        <p:txBody>
          <a:bodyPr vert="horz" lIns="73152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8620" y="1779769"/>
            <a:ext cx="6995160" cy="663807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60DB41ED-10B8-044E-913A-85B6EAA038FA}" type="datetimeFigureOut">
              <a:rPr lang="en-US" smtClean="0"/>
              <a:t>9/27/2018</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23289F9D-94B1-4A45-A7A7-7F259E388223}" type="slidenum">
              <a:rPr lang="en-US" smtClean="0"/>
              <a:t>‹#›</a:t>
            </a:fld>
            <a:endParaRPr lang="en-US"/>
          </a:p>
        </p:txBody>
      </p:sp>
    </p:spTree>
    <p:extLst>
      <p:ext uri="{BB962C8B-B14F-4D97-AF65-F5344CB8AC3E}">
        <p14:creationId xmlns:p14="http://schemas.microsoft.com/office/powerpoint/2010/main" val="359413800"/>
      </p:ext>
    </p:extLst>
  </p:cSld>
  <p:clrMap bg1="lt1" tx1="dk1" bg2="lt2" tx2="dk2" accent1="accent1" accent2="accent2" accent3="accent3" accent4="accent4" accent5="accent5" accent6="accent6" hlink="hlink" folHlink="folHlink"/>
  <p:sldLayoutIdLst>
    <p:sldLayoutId id="2147483650" r:id="rId1"/>
    <p:sldLayoutId id="2147483656" r:id="rId2"/>
    <p:sldLayoutId id="2147483651" r:id="rId3"/>
    <p:sldLayoutId id="2147483652" r:id="rId4"/>
    <p:sldLayoutId id="2147483654" r:id="rId5"/>
    <p:sldLayoutId id="2147483653" r:id="rId6"/>
    <p:sldLayoutId id="2147483655" r:id="rId7"/>
  </p:sldLayoutIdLst>
  <p:timing>
    <p:tnLst>
      <p:par>
        <p:cTn id="1" dur="indefinite" restart="never" nodeType="tmRoot"/>
      </p:par>
    </p:tnLst>
  </p:timing>
  <p:txStyles>
    <p:titleStyle>
      <a:lvl1pPr algn="l" defTabSz="457200" rtl="0" eaLnBrk="1" latinLnBrk="0" hangingPunct="1">
        <a:spcBef>
          <a:spcPct val="0"/>
        </a:spcBef>
        <a:buNone/>
        <a:defRPr sz="3200" b="1" i="0" kern="1200">
          <a:solidFill>
            <a:schemeClr val="tx1"/>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Trebuchet MS"/>
          <a:ea typeface="+mn-ea"/>
          <a:cs typeface="Trebuchet MS"/>
        </a:defRPr>
      </a:lvl1pPr>
      <a:lvl2pPr marL="742950" indent="-285750" algn="l" defTabSz="457200" rtl="0" eaLnBrk="1" latinLnBrk="0" hangingPunct="1">
        <a:spcBef>
          <a:spcPct val="20000"/>
        </a:spcBef>
        <a:buFont typeface="Arial"/>
        <a:buChar char="–"/>
        <a:defRPr sz="2800" kern="1200">
          <a:solidFill>
            <a:schemeClr val="tx1"/>
          </a:solidFill>
          <a:latin typeface="Trebuchet MS"/>
          <a:ea typeface="+mn-ea"/>
          <a:cs typeface="Trebuchet MS"/>
        </a:defRPr>
      </a:lvl2pPr>
      <a:lvl3pPr marL="1143000" indent="-228600" algn="l" defTabSz="457200" rtl="0" eaLnBrk="1" latinLnBrk="0" hangingPunct="1">
        <a:spcBef>
          <a:spcPct val="20000"/>
        </a:spcBef>
        <a:buFont typeface="Arial"/>
        <a:buChar char="•"/>
        <a:defRPr sz="2400" kern="1200">
          <a:solidFill>
            <a:schemeClr val="tx1"/>
          </a:solidFill>
          <a:latin typeface="Trebuchet MS"/>
          <a:ea typeface="+mn-ea"/>
          <a:cs typeface="Trebuchet MS"/>
        </a:defRPr>
      </a:lvl3pPr>
      <a:lvl4pPr marL="16002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4pPr>
      <a:lvl5pPr marL="20574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3.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4.emf"/><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a:xfrm>
            <a:off x="0" y="2768568"/>
            <a:ext cx="7772400" cy="7289074"/>
          </a:xfrm>
          <a:prstGeom prst="rect">
            <a:avLst/>
          </a:prstGeom>
          <a:solidFill>
            <a:srgbClr val="1A255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9" name="Picture 48"/>
          <p:cNvPicPr>
            <a:picLocks noChangeAspect="1"/>
          </p:cNvPicPr>
          <p:nvPr/>
        </p:nvPicPr>
        <p:blipFill>
          <a:blip r:embed="rId2"/>
          <a:stretch>
            <a:fillRect/>
          </a:stretch>
        </p:blipFill>
        <p:spPr>
          <a:xfrm>
            <a:off x="5064196" y="3866022"/>
            <a:ext cx="2433597" cy="891041"/>
          </a:xfrm>
          <a:prstGeom prst="rect">
            <a:avLst/>
          </a:prstGeom>
        </p:spPr>
      </p:pic>
      <p:sp>
        <p:nvSpPr>
          <p:cNvPr id="138" name="Title 137"/>
          <p:cNvSpPr>
            <a:spLocks noGrp="1"/>
          </p:cNvSpPr>
          <p:nvPr>
            <p:ph type="title"/>
          </p:nvPr>
        </p:nvSpPr>
        <p:spPr>
          <a:xfrm>
            <a:off x="3" y="-1"/>
            <a:ext cx="7772397" cy="1161109"/>
          </a:xfrm>
          <a:solidFill>
            <a:srgbClr val="1A2558"/>
          </a:solidFill>
        </p:spPr>
        <p:txBody>
          <a:bodyPr>
            <a:normAutofit/>
          </a:bodyPr>
          <a:lstStyle/>
          <a:p>
            <a:r>
              <a:rPr lang="en-US" sz="4800" dirty="0" smtClean="0">
                <a:solidFill>
                  <a:srgbClr val="FFFFFF"/>
                </a:solidFill>
              </a:rPr>
              <a:t>Louisiana</a:t>
            </a:r>
            <a:endParaRPr lang="en-US" sz="4800" dirty="0">
              <a:solidFill>
                <a:srgbClr val="FFFFFF"/>
              </a:solidFill>
            </a:endParaRPr>
          </a:p>
        </p:txBody>
      </p:sp>
      <p:sp>
        <p:nvSpPr>
          <p:cNvPr id="12" name="Content Placeholder 11"/>
          <p:cNvSpPr>
            <a:spLocks noGrp="1"/>
          </p:cNvSpPr>
          <p:nvPr>
            <p:ph idx="33"/>
          </p:nvPr>
        </p:nvSpPr>
        <p:spPr>
          <a:xfrm>
            <a:off x="5267541" y="9375262"/>
            <a:ext cx="2258600" cy="511353"/>
          </a:xfrm>
        </p:spPr>
        <p:txBody>
          <a:bodyPr>
            <a:normAutofit/>
          </a:bodyPr>
          <a:lstStyle/>
          <a:p>
            <a:r>
              <a:rPr lang="en-US" sz="1400" dirty="0" smtClean="0">
                <a:solidFill>
                  <a:schemeClr val="bg1"/>
                </a:solidFill>
              </a:rPr>
              <a:t>americanchemistry.com</a:t>
            </a:r>
            <a:endParaRPr lang="en-US" sz="1400" dirty="0">
              <a:solidFill>
                <a:schemeClr val="bg1"/>
              </a:solidFill>
            </a:endParaRPr>
          </a:p>
        </p:txBody>
      </p:sp>
      <p:pic>
        <p:nvPicPr>
          <p:cNvPr id="2" name="Picture 1" descr="map-white.png"/>
          <p:cNvPicPr>
            <a:picLocks noChangeAspect="1"/>
          </p:cNvPicPr>
          <p:nvPr/>
        </p:nvPicPr>
        <p:blipFill rotWithShape="1">
          <a:blip r:embed="rId3">
            <a:extLst>
              <a:ext uri="{28A0092B-C50C-407E-A947-70E740481C1C}">
                <a14:useLocalDpi xmlns:a14="http://schemas.microsoft.com/office/drawing/2010/main" val="0"/>
              </a:ext>
            </a:extLst>
          </a:blip>
          <a:srcRect t="14014" b="39663"/>
          <a:stretch/>
        </p:blipFill>
        <p:spPr>
          <a:xfrm>
            <a:off x="3050867" y="1"/>
            <a:ext cx="4776527" cy="1422399"/>
          </a:xfrm>
          <a:prstGeom prst="rect">
            <a:avLst/>
          </a:prstGeom>
        </p:spPr>
      </p:pic>
      <p:pic>
        <p:nvPicPr>
          <p:cNvPr id="15" name="Picture 14"/>
          <p:cNvPicPr>
            <a:picLocks noChangeAspect="1"/>
          </p:cNvPicPr>
          <p:nvPr/>
        </p:nvPicPr>
        <p:blipFill>
          <a:blip r:embed="rId2"/>
          <a:stretch>
            <a:fillRect/>
          </a:stretch>
        </p:blipFill>
        <p:spPr>
          <a:xfrm>
            <a:off x="2457841" y="3270956"/>
            <a:ext cx="2433597" cy="891041"/>
          </a:xfrm>
          <a:prstGeom prst="rect">
            <a:avLst/>
          </a:prstGeom>
        </p:spPr>
      </p:pic>
      <p:sp>
        <p:nvSpPr>
          <p:cNvPr id="3" name="TextBox 2"/>
          <p:cNvSpPr txBox="1"/>
          <p:nvPr/>
        </p:nvSpPr>
        <p:spPr>
          <a:xfrm>
            <a:off x="2645460" y="3296361"/>
            <a:ext cx="1570346" cy="840230"/>
          </a:xfrm>
          <a:prstGeom prst="rect">
            <a:avLst/>
          </a:prstGeom>
          <a:noFill/>
        </p:spPr>
        <p:txBody>
          <a:bodyPr wrap="square" rtlCol="0">
            <a:spAutoFit/>
          </a:bodyPr>
          <a:lstStyle/>
          <a:p>
            <a:pPr lvl="0" algn="ctr">
              <a:lnSpc>
                <a:spcPct val="90000"/>
              </a:lnSpc>
            </a:pPr>
            <a:r>
              <a:rPr lang="en-US" sz="1100" dirty="0" smtClean="0">
                <a:solidFill>
                  <a:srgbClr val="1A2558"/>
                </a:solidFill>
                <a:latin typeface="Trebuchet MS"/>
                <a:cs typeface="Trebuchet MS"/>
              </a:rPr>
              <a:t>At </a:t>
            </a:r>
            <a:r>
              <a:rPr lang="en-US" sz="1600" b="1" dirty="0" smtClean="0">
                <a:solidFill>
                  <a:srgbClr val="1A2558"/>
                </a:solidFill>
                <a:latin typeface="Trebuchet MS"/>
                <a:cs typeface="Trebuchet MS"/>
              </a:rPr>
              <a:t>$48.8B</a:t>
            </a:r>
            <a:r>
              <a:rPr lang="en-US" sz="1100" dirty="0" smtClean="0">
                <a:solidFill>
                  <a:srgbClr val="1A2558"/>
                </a:solidFill>
                <a:latin typeface="Trebuchet MS"/>
                <a:cs typeface="Trebuchet MS"/>
              </a:rPr>
              <a:t>, is the </a:t>
            </a:r>
            <a:r>
              <a:rPr lang="en-US" sz="1600" b="1" dirty="0" smtClean="0">
                <a:solidFill>
                  <a:srgbClr val="1A2558"/>
                </a:solidFill>
                <a:latin typeface="Trebuchet MS"/>
                <a:cs typeface="Trebuchet MS"/>
              </a:rPr>
              <a:t>2</a:t>
            </a:r>
            <a:r>
              <a:rPr lang="en-US" sz="1600" b="1" baseline="30000" dirty="0" smtClean="0">
                <a:solidFill>
                  <a:srgbClr val="1A2558"/>
                </a:solidFill>
                <a:latin typeface="Trebuchet MS"/>
                <a:cs typeface="Trebuchet MS"/>
              </a:rPr>
              <a:t>nd</a:t>
            </a:r>
            <a:r>
              <a:rPr lang="en-US" sz="1600" b="1" dirty="0" smtClean="0">
                <a:solidFill>
                  <a:srgbClr val="1A2558"/>
                </a:solidFill>
                <a:latin typeface="Trebuchet MS"/>
                <a:cs typeface="Trebuchet MS"/>
              </a:rPr>
              <a:t> largest </a:t>
            </a:r>
            <a:r>
              <a:rPr lang="en-US" sz="1100" dirty="0" smtClean="0">
                <a:solidFill>
                  <a:srgbClr val="1A2558"/>
                </a:solidFill>
                <a:latin typeface="Trebuchet MS"/>
                <a:cs typeface="Trebuchet MS"/>
              </a:rPr>
              <a:t>manufacturing </a:t>
            </a:r>
            <a:br>
              <a:rPr lang="en-US" sz="1100" dirty="0" smtClean="0">
                <a:solidFill>
                  <a:srgbClr val="1A2558"/>
                </a:solidFill>
                <a:latin typeface="Trebuchet MS"/>
                <a:cs typeface="Trebuchet MS"/>
              </a:rPr>
            </a:br>
            <a:r>
              <a:rPr lang="en-US" sz="1100" dirty="0" smtClean="0">
                <a:solidFill>
                  <a:srgbClr val="1A2558"/>
                </a:solidFill>
                <a:latin typeface="Trebuchet MS"/>
                <a:cs typeface="Trebuchet MS"/>
              </a:rPr>
              <a:t>industry in the state</a:t>
            </a:r>
            <a:endParaRPr lang="en-US" sz="1100" dirty="0">
              <a:solidFill>
                <a:srgbClr val="1A2558"/>
              </a:solidFill>
              <a:latin typeface="Trebuchet MS"/>
              <a:cs typeface="Trebuchet MS"/>
            </a:endParaRPr>
          </a:p>
        </p:txBody>
      </p:sp>
      <p:pic>
        <p:nvPicPr>
          <p:cNvPr id="51" name="Picture 50"/>
          <p:cNvPicPr>
            <a:picLocks noChangeAspect="1"/>
          </p:cNvPicPr>
          <p:nvPr/>
        </p:nvPicPr>
        <p:blipFill>
          <a:blip r:embed="rId2"/>
          <a:stretch>
            <a:fillRect/>
          </a:stretch>
        </p:blipFill>
        <p:spPr>
          <a:xfrm>
            <a:off x="2457841" y="4502400"/>
            <a:ext cx="2433597" cy="891041"/>
          </a:xfrm>
          <a:prstGeom prst="rect">
            <a:avLst/>
          </a:prstGeom>
        </p:spPr>
      </p:pic>
      <p:pic>
        <p:nvPicPr>
          <p:cNvPr id="53" name="Picture 52"/>
          <p:cNvPicPr>
            <a:picLocks noChangeAspect="1"/>
          </p:cNvPicPr>
          <p:nvPr/>
        </p:nvPicPr>
        <p:blipFill>
          <a:blip r:embed="rId2"/>
          <a:stretch>
            <a:fillRect/>
          </a:stretch>
        </p:blipFill>
        <p:spPr>
          <a:xfrm>
            <a:off x="5089347" y="5055020"/>
            <a:ext cx="2433597" cy="891041"/>
          </a:xfrm>
          <a:prstGeom prst="rect">
            <a:avLst/>
          </a:prstGeom>
        </p:spPr>
      </p:pic>
      <p:pic>
        <p:nvPicPr>
          <p:cNvPr id="54" name="Picture 53"/>
          <p:cNvPicPr>
            <a:picLocks noChangeAspect="1"/>
          </p:cNvPicPr>
          <p:nvPr/>
        </p:nvPicPr>
        <p:blipFill>
          <a:blip r:embed="rId2"/>
          <a:stretch>
            <a:fillRect/>
          </a:stretch>
        </p:blipFill>
        <p:spPr>
          <a:xfrm>
            <a:off x="2457841" y="5647856"/>
            <a:ext cx="2433597" cy="891041"/>
          </a:xfrm>
          <a:prstGeom prst="rect">
            <a:avLst/>
          </a:prstGeom>
        </p:spPr>
      </p:pic>
      <p:sp>
        <p:nvSpPr>
          <p:cNvPr id="34" name="TextBox 33"/>
          <p:cNvSpPr txBox="1"/>
          <p:nvPr/>
        </p:nvSpPr>
        <p:spPr>
          <a:xfrm>
            <a:off x="2625873" y="5635352"/>
            <a:ext cx="1609520" cy="923330"/>
          </a:xfrm>
          <a:prstGeom prst="rect">
            <a:avLst/>
          </a:prstGeom>
          <a:noFill/>
        </p:spPr>
        <p:txBody>
          <a:bodyPr wrap="square" rtlCol="0">
            <a:spAutoFit/>
          </a:bodyPr>
          <a:lstStyle/>
          <a:p>
            <a:pPr lvl="0" algn="ctr">
              <a:lnSpc>
                <a:spcPct val="90000"/>
              </a:lnSpc>
            </a:pPr>
            <a:r>
              <a:rPr lang="en-US" sz="1000" dirty="0" smtClean="0">
                <a:solidFill>
                  <a:srgbClr val="1A2558"/>
                </a:solidFill>
                <a:latin typeface="Trebuchet MS"/>
                <a:cs typeface="Trebuchet MS"/>
              </a:rPr>
              <a:t>Has an average wage of </a:t>
            </a:r>
            <a:r>
              <a:rPr lang="en-US" sz="1400" b="1" dirty="0" smtClean="0">
                <a:solidFill>
                  <a:srgbClr val="1A2558"/>
                </a:solidFill>
                <a:latin typeface="Trebuchet MS"/>
                <a:cs typeface="Trebuchet MS"/>
              </a:rPr>
              <a:t>$</a:t>
            </a:r>
            <a:r>
              <a:rPr lang="en-US" sz="1400" b="1" dirty="0" smtClean="0">
                <a:solidFill>
                  <a:srgbClr val="1A2558"/>
                </a:solidFill>
                <a:latin typeface="Trebuchet MS"/>
                <a:cs typeface="Trebuchet MS"/>
              </a:rPr>
              <a:t>109,052, </a:t>
            </a:r>
            <a:endParaRPr lang="en-US" sz="1400" b="1" dirty="0" smtClean="0">
              <a:solidFill>
                <a:srgbClr val="1A2558"/>
              </a:solidFill>
              <a:latin typeface="Trebuchet MS"/>
              <a:cs typeface="Trebuchet MS"/>
            </a:endParaRPr>
          </a:p>
          <a:p>
            <a:pPr lvl="0" algn="ctr">
              <a:lnSpc>
                <a:spcPct val="90000"/>
              </a:lnSpc>
            </a:pPr>
            <a:r>
              <a:rPr lang="en-US" sz="1400" b="1" dirty="0" smtClean="0">
                <a:solidFill>
                  <a:srgbClr val="1A2558"/>
                </a:solidFill>
                <a:latin typeface="Trebuchet MS"/>
                <a:cs typeface="Trebuchet MS"/>
              </a:rPr>
              <a:t>50</a:t>
            </a:r>
            <a:r>
              <a:rPr lang="en-US" sz="1400" b="1" dirty="0" smtClean="0">
                <a:solidFill>
                  <a:srgbClr val="1A2558"/>
                </a:solidFill>
                <a:latin typeface="Trebuchet MS"/>
                <a:cs typeface="Trebuchet MS"/>
              </a:rPr>
              <a:t>% </a:t>
            </a:r>
            <a:r>
              <a:rPr lang="en-US" sz="1400" b="1" dirty="0" smtClean="0">
                <a:solidFill>
                  <a:srgbClr val="1A2558"/>
                </a:solidFill>
                <a:latin typeface="Trebuchet MS"/>
                <a:cs typeface="Trebuchet MS"/>
              </a:rPr>
              <a:t>higher </a:t>
            </a:r>
            <a:r>
              <a:rPr lang="en-US" sz="1100" dirty="0" smtClean="0">
                <a:solidFill>
                  <a:srgbClr val="1A2558"/>
                </a:solidFill>
                <a:latin typeface="Trebuchet MS"/>
                <a:cs typeface="Trebuchet MS"/>
              </a:rPr>
              <a:t>than the </a:t>
            </a:r>
            <a:r>
              <a:rPr lang="en-US" sz="1100" dirty="0">
                <a:solidFill>
                  <a:srgbClr val="1A2558"/>
                </a:solidFill>
                <a:latin typeface="Trebuchet MS"/>
                <a:cs typeface="Trebuchet MS"/>
              </a:rPr>
              <a:t>average manufacturing wage</a:t>
            </a:r>
          </a:p>
        </p:txBody>
      </p:sp>
      <p:pic>
        <p:nvPicPr>
          <p:cNvPr id="56" name="Picture 55"/>
          <p:cNvPicPr>
            <a:picLocks noChangeAspect="1"/>
          </p:cNvPicPr>
          <p:nvPr/>
        </p:nvPicPr>
        <p:blipFill>
          <a:blip r:embed="rId2"/>
          <a:stretch>
            <a:fillRect/>
          </a:stretch>
        </p:blipFill>
        <p:spPr>
          <a:xfrm>
            <a:off x="5089347" y="6244018"/>
            <a:ext cx="2433597" cy="891041"/>
          </a:xfrm>
          <a:prstGeom prst="rect">
            <a:avLst/>
          </a:prstGeom>
        </p:spPr>
      </p:pic>
      <p:pic>
        <p:nvPicPr>
          <p:cNvPr id="63" name="Picture 62"/>
          <p:cNvPicPr>
            <a:picLocks noChangeAspect="1"/>
          </p:cNvPicPr>
          <p:nvPr/>
        </p:nvPicPr>
        <p:blipFill>
          <a:blip r:embed="rId2"/>
          <a:stretch>
            <a:fillRect/>
          </a:stretch>
        </p:blipFill>
        <p:spPr>
          <a:xfrm>
            <a:off x="2457841" y="6836306"/>
            <a:ext cx="2433597" cy="891041"/>
          </a:xfrm>
          <a:prstGeom prst="rect">
            <a:avLst/>
          </a:prstGeom>
        </p:spPr>
      </p:pic>
      <p:sp>
        <p:nvSpPr>
          <p:cNvPr id="36" name="TextBox 35"/>
          <p:cNvSpPr txBox="1"/>
          <p:nvPr/>
        </p:nvSpPr>
        <p:spPr>
          <a:xfrm>
            <a:off x="2676694" y="6896336"/>
            <a:ext cx="1508859" cy="770980"/>
          </a:xfrm>
          <a:prstGeom prst="rect">
            <a:avLst/>
          </a:prstGeom>
          <a:noFill/>
        </p:spPr>
        <p:txBody>
          <a:bodyPr wrap="square" rtlCol="0">
            <a:spAutoFit/>
          </a:bodyPr>
          <a:lstStyle/>
          <a:p>
            <a:pPr lvl="0" algn="ctr">
              <a:lnSpc>
                <a:spcPct val="90000"/>
              </a:lnSpc>
            </a:pPr>
            <a:r>
              <a:rPr lang="en-US" sz="1600" b="1" dirty="0" smtClean="0">
                <a:solidFill>
                  <a:srgbClr val="1A2558"/>
                </a:solidFill>
                <a:latin typeface="Trebuchet MS"/>
                <a:cs typeface="Trebuchet MS"/>
              </a:rPr>
              <a:t>Invests $</a:t>
            </a:r>
            <a:r>
              <a:rPr lang="en-US" sz="1600" b="1" dirty="0" smtClean="0">
                <a:solidFill>
                  <a:srgbClr val="1A2558"/>
                </a:solidFill>
                <a:latin typeface="Trebuchet MS"/>
                <a:cs typeface="Trebuchet MS"/>
              </a:rPr>
              <a:t>5.4B </a:t>
            </a:r>
            <a:r>
              <a:rPr lang="en-US" sz="1100" dirty="0">
                <a:solidFill>
                  <a:srgbClr val="1A2558"/>
                </a:solidFill>
                <a:latin typeface="Trebuchet MS"/>
                <a:cs typeface="Trebuchet MS"/>
              </a:rPr>
              <a:t>to build &amp; update equipment and facilities</a:t>
            </a:r>
          </a:p>
        </p:txBody>
      </p:sp>
      <p:pic>
        <p:nvPicPr>
          <p:cNvPr id="65" name="Picture 64"/>
          <p:cNvPicPr>
            <a:picLocks noChangeAspect="1"/>
          </p:cNvPicPr>
          <p:nvPr/>
        </p:nvPicPr>
        <p:blipFill>
          <a:blip r:embed="rId2"/>
          <a:stretch>
            <a:fillRect/>
          </a:stretch>
        </p:blipFill>
        <p:spPr>
          <a:xfrm>
            <a:off x="5089347" y="7433017"/>
            <a:ext cx="2433597" cy="891041"/>
          </a:xfrm>
          <a:prstGeom prst="rect">
            <a:avLst/>
          </a:prstGeom>
        </p:spPr>
      </p:pic>
      <p:pic>
        <p:nvPicPr>
          <p:cNvPr id="66" name="Picture 65"/>
          <p:cNvPicPr>
            <a:picLocks noChangeAspect="1"/>
          </p:cNvPicPr>
          <p:nvPr/>
        </p:nvPicPr>
        <p:blipFill>
          <a:blip r:embed="rId2"/>
          <a:stretch>
            <a:fillRect/>
          </a:stretch>
        </p:blipFill>
        <p:spPr>
          <a:xfrm>
            <a:off x="2457841" y="8024757"/>
            <a:ext cx="2433597" cy="891041"/>
          </a:xfrm>
          <a:prstGeom prst="rect">
            <a:avLst/>
          </a:prstGeom>
        </p:spPr>
      </p:pic>
      <p:sp>
        <p:nvSpPr>
          <p:cNvPr id="37" name="TextBox 36"/>
          <p:cNvSpPr txBox="1"/>
          <p:nvPr/>
        </p:nvSpPr>
        <p:spPr>
          <a:xfrm>
            <a:off x="2533098" y="8089755"/>
            <a:ext cx="1796049" cy="770980"/>
          </a:xfrm>
          <a:prstGeom prst="rect">
            <a:avLst/>
          </a:prstGeom>
          <a:noFill/>
        </p:spPr>
        <p:txBody>
          <a:bodyPr wrap="square" rtlCol="0">
            <a:spAutoFit/>
          </a:bodyPr>
          <a:lstStyle/>
          <a:p>
            <a:pPr lvl="0" algn="ctr">
              <a:lnSpc>
                <a:spcPct val="90000"/>
              </a:lnSpc>
            </a:pPr>
            <a:r>
              <a:rPr lang="en-US" sz="1100" dirty="0" smtClean="0">
                <a:solidFill>
                  <a:srgbClr val="1A2558"/>
                </a:solidFill>
                <a:latin typeface="Trebuchet MS" pitchFamily="34" charset="0"/>
              </a:rPr>
              <a:t>Generates an additional </a:t>
            </a:r>
            <a:r>
              <a:rPr lang="en-US" sz="1600" b="1" dirty="0" smtClean="0">
                <a:solidFill>
                  <a:srgbClr val="1A2558"/>
                </a:solidFill>
                <a:latin typeface="Trebuchet MS" pitchFamily="34" charset="0"/>
              </a:rPr>
              <a:t>3,549 </a:t>
            </a:r>
            <a:r>
              <a:rPr lang="en-US" sz="1600" b="1" dirty="0" smtClean="0">
                <a:solidFill>
                  <a:srgbClr val="1A2558"/>
                </a:solidFill>
                <a:latin typeface="Trebuchet MS" pitchFamily="34" charset="0"/>
              </a:rPr>
              <a:t>jobs </a:t>
            </a:r>
          </a:p>
          <a:p>
            <a:pPr lvl="0" algn="ctr">
              <a:lnSpc>
                <a:spcPct val="90000"/>
              </a:lnSpc>
            </a:pPr>
            <a:r>
              <a:rPr lang="en-US" sz="1100" dirty="0" smtClean="0">
                <a:solidFill>
                  <a:srgbClr val="1A2558"/>
                </a:solidFill>
                <a:latin typeface="Trebuchet MS" pitchFamily="34" charset="0"/>
              </a:rPr>
              <a:t>in plastics </a:t>
            </a:r>
            <a:br>
              <a:rPr lang="en-US" sz="1100" dirty="0" smtClean="0">
                <a:solidFill>
                  <a:srgbClr val="1A2558"/>
                </a:solidFill>
                <a:latin typeface="Trebuchet MS" pitchFamily="34" charset="0"/>
              </a:rPr>
            </a:br>
            <a:r>
              <a:rPr lang="en-US" sz="1100" dirty="0" smtClean="0">
                <a:solidFill>
                  <a:srgbClr val="1A2558"/>
                </a:solidFill>
                <a:latin typeface="Trebuchet MS" pitchFamily="34" charset="0"/>
              </a:rPr>
              <a:t>&amp; rubber products</a:t>
            </a:r>
            <a:endParaRPr lang="en-US" sz="1100" dirty="0">
              <a:solidFill>
                <a:srgbClr val="1A2558"/>
              </a:solidFill>
              <a:latin typeface="Trebuchet MS" pitchFamily="34" charset="0"/>
              <a:cs typeface="Trebuchet MS"/>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6985" y="3381375"/>
            <a:ext cx="685800" cy="685800"/>
          </a:xfrm>
          <a:prstGeom prst="rect">
            <a:avLst/>
          </a:prstGeom>
        </p:spPr>
      </p:pic>
      <p:sp>
        <p:nvSpPr>
          <p:cNvPr id="16" name="Rectangle 15"/>
          <p:cNvSpPr/>
          <p:nvPr/>
        </p:nvSpPr>
        <p:spPr>
          <a:xfrm>
            <a:off x="0" y="1161108"/>
            <a:ext cx="7772400" cy="1967206"/>
          </a:xfrm>
          <a:prstGeom prst="rect">
            <a:avLst/>
          </a:prstGeom>
          <a:solidFill>
            <a:srgbClr val="41959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Content Placeholder 138"/>
          <p:cNvSpPr>
            <a:spLocks noGrp="1"/>
          </p:cNvSpPr>
          <p:nvPr>
            <p:ph idx="1"/>
          </p:nvPr>
        </p:nvSpPr>
        <p:spPr>
          <a:xfrm>
            <a:off x="210381" y="1128299"/>
            <a:ext cx="7050185" cy="400110"/>
          </a:xfrm>
        </p:spPr>
        <p:txBody>
          <a:bodyPr/>
          <a:lstStyle/>
          <a:p>
            <a:r>
              <a:rPr lang="en-US" b="1" cap="all" dirty="0" smtClean="0">
                <a:solidFill>
                  <a:srgbClr val="FFFFFF"/>
                </a:solidFill>
              </a:rPr>
              <a:t>Global Challenges, Chemistry Solutions</a:t>
            </a:r>
          </a:p>
        </p:txBody>
      </p:sp>
      <p:sp>
        <p:nvSpPr>
          <p:cNvPr id="4" name="Content Placeholder 3"/>
          <p:cNvSpPr>
            <a:spLocks noGrp="1"/>
          </p:cNvSpPr>
          <p:nvPr>
            <p:ph idx="12"/>
          </p:nvPr>
        </p:nvSpPr>
        <p:spPr>
          <a:xfrm>
            <a:off x="210381" y="1455883"/>
            <a:ext cx="7115830" cy="1251223"/>
          </a:xfrm>
        </p:spPr>
        <p:txBody>
          <a:bodyPr>
            <a:noAutofit/>
          </a:bodyPr>
          <a:lstStyle/>
          <a:p>
            <a:pPr>
              <a:lnSpc>
                <a:spcPct val="110000"/>
              </a:lnSpc>
            </a:pPr>
            <a:r>
              <a:rPr lang="en-US" sz="1200" dirty="0" smtClean="0">
                <a:solidFill>
                  <a:schemeClr val="bg1"/>
                </a:solidFill>
              </a:rPr>
              <a:t>American </a:t>
            </a:r>
            <a:r>
              <a:rPr lang="en-US" sz="1200" dirty="0">
                <a:solidFill>
                  <a:schemeClr val="bg1"/>
                </a:solidFill>
              </a:rPr>
              <a:t>c</a:t>
            </a:r>
            <a:r>
              <a:rPr lang="en-US" sz="1200" dirty="0" smtClean="0">
                <a:solidFill>
                  <a:schemeClr val="bg1"/>
                </a:solidFill>
              </a:rPr>
              <a:t>hemistry </a:t>
            </a:r>
            <a:r>
              <a:rPr lang="en-US" sz="1200" dirty="0">
                <a:solidFill>
                  <a:schemeClr val="bg1"/>
                </a:solidFill>
              </a:rPr>
              <a:t>is </a:t>
            </a:r>
            <a:r>
              <a:rPr lang="en-US" sz="1200" dirty="0" smtClean="0">
                <a:solidFill>
                  <a:schemeClr val="bg1"/>
                </a:solidFill>
              </a:rPr>
              <a:t>essential to our economy and plays a vital role in helping </a:t>
            </a:r>
            <a:r>
              <a:rPr lang="en-US" sz="1200" dirty="0">
                <a:solidFill>
                  <a:schemeClr val="bg1"/>
                </a:solidFill>
              </a:rPr>
              <a:t>to solve the biggest </a:t>
            </a:r>
            <a:r>
              <a:rPr lang="en-US" sz="1200" dirty="0" smtClean="0">
                <a:solidFill>
                  <a:schemeClr val="bg1"/>
                </a:solidFill>
              </a:rPr>
              <a:t>challenges facing </a:t>
            </a:r>
            <a:r>
              <a:rPr lang="en-US" sz="1200" dirty="0">
                <a:solidFill>
                  <a:schemeClr val="bg1"/>
                </a:solidFill>
              </a:rPr>
              <a:t>our nation and our world </a:t>
            </a:r>
            <a:r>
              <a:rPr lang="en-US" sz="1200" dirty="0" smtClean="0">
                <a:solidFill>
                  <a:schemeClr val="bg1"/>
                </a:solidFill>
              </a:rPr>
              <a:t>by driving </a:t>
            </a:r>
            <a:r>
              <a:rPr lang="en-US" sz="1200" dirty="0">
                <a:solidFill>
                  <a:schemeClr val="bg1"/>
                </a:solidFill>
              </a:rPr>
              <a:t>innovations that </a:t>
            </a:r>
            <a:r>
              <a:rPr lang="en-US" sz="1200" dirty="0" smtClean="0">
                <a:solidFill>
                  <a:schemeClr val="bg1"/>
                </a:solidFill>
              </a:rPr>
              <a:t>make our lives and our world healthier</a:t>
            </a:r>
            <a:r>
              <a:rPr lang="en-US" sz="1200" dirty="0">
                <a:solidFill>
                  <a:schemeClr val="bg1"/>
                </a:solidFill>
              </a:rPr>
              <a:t>, </a:t>
            </a:r>
            <a:r>
              <a:rPr lang="en-US" sz="1200" dirty="0" smtClean="0">
                <a:solidFill>
                  <a:schemeClr val="bg1"/>
                </a:solidFill>
              </a:rPr>
              <a:t>safer, more </a:t>
            </a:r>
            <a:r>
              <a:rPr lang="en-US" sz="1200" dirty="0">
                <a:solidFill>
                  <a:schemeClr val="bg1"/>
                </a:solidFill>
              </a:rPr>
              <a:t>sustainable </a:t>
            </a:r>
            <a:r>
              <a:rPr lang="en-US" sz="1200" dirty="0" smtClean="0">
                <a:solidFill>
                  <a:schemeClr val="bg1"/>
                </a:solidFill>
              </a:rPr>
              <a:t>and more productive.</a:t>
            </a:r>
          </a:p>
          <a:p>
            <a:pPr>
              <a:lnSpc>
                <a:spcPct val="110000"/>
              </a:lnSpc>
            </a:pPr>
            <a:r>
              <a:rPr lang="en-US" sz="1200" dirty="0" smtClean="0">
                <a:solidFill>
                  <a:schemeClr val="bg1"/>
                </a:solidFill>
              </a:rPr>
              <a:t>Unprecedented access to domestic natural gas is helping to drive a renaissance in U.S. manufacturing. Renewed competitiveness in America’s chemical industry  is helping to create jobs, grow payrolls and generate new tax revenue, affirming the chemical industry’s role as the cornerstone of our country’s economic future.</a:t>
            </a:r>
            <a:endParaRPr lang="en-US" sz="1200" dirty="0"/>
          </a:p>
        </p:txBody>
      </p: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8231" y="3974177"/>
            <a:ext cx="679656" cy="679656"/>
          </a:xfrm>
          <a:prstGeom prst="rect">
            <a:avLst/>
          </a:prstGeom>
        </p:spPr>
      </p:pic>
      <p:grpSp>
        <p:nvGrpSpPr>
          <p:cNvPr id="25" name="Group 24"/>
          <p:cNvGrpSpPr/>
          <p:nvPr/>
        </p:nvGrpSpPr>
        <p:grpSpPr>
          <a:xfrm>
            <a:off x="1" y="3717518"/>
            <a:ext cx="5392329" cy="4781529"/>
            <a:chOff x="1" y="3717518"/>
            <a:chExt cx="5392329" cy="4781529"/>
          </a:xfrm>
        </p:grpSpPr>
        <p:cxnSp>
          <p:nvCxnSpPr>
            <p:cNvPr id="23" name="Straight Connector 22"/>
            <p:cNvCxnSpPr/>
            <p:nvPr/>
          </p:nvCxnSpPr>
          <p:spPr>
            <a:xfrm flipH="1">
              <a:off x="3" y="3717518"/>
              <a:ext cx="2803487" cy="1043"/>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H="1">
              <a:off x="2" y="4947921"/>
              <a:ext cx="3050865"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flipH="1" flipV="1">
              <a:off x="1" y="6106161"/>
              <a:ext cx="2590799"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flipH="1" flipV="1">
              <a:off x="2" y="7294881"/>
              <a:ext cx="2873827"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flipV="1">
              <a:off x="1" y="8493761"/>
              <a:ext cx="2590799" cy="5286"/>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H="1">
              <a:off x="500710" y="430784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H="1">
              <a:off x="500710" y="550672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flipH="1">
              <a:off x="500710" y="668528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500710" y="7874001"/>
              <a:ext cx="4891620" cy="0"/>
            </a:xfrm>
            <a:prstGeom prst="line">
              <a:avLst/>
            </a:prstGeom>
            <a:ln w="11430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18" name="Chord 17"/>
          <p:cNvSpPr/>
          <p:nvPr/>
        </p:nvSpPr>
        <p:spPr>
          <a:xfrm rot="10800000">
            <a:off x="-2327565" y="3493135"/>
            <a:ext cx="4403845" cy="5229958"/>
          </a:xfrm>
          <a:prstGeom prst="chord">
            <a:avLst>
              <a:gd name="adj1" fmla="val 5564812"/>
              <a:gd name="adj2" fmla="val 1604526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2061" y="4606760"/>
            <a:ext cx="2452812" cy="770980"/>
          </a:xfrm>
          <a:prstGeom prst="rect">
            <a:avLst/>
          </a:prstGeom>
          <a:noFill/>
        </p:spPr>
        <p:txBody>
          <a:bodyPr wrap="square" rtlCol="0">
            <a:spAutoFit/>
          </a:bodyPr>
          <a:lstStyle/>
          <a:p>
            <a:pPr lvl="0">
              <a:lnSpc>
                <a:spcPct val="70000"/>
              </a:lnSpc>
            </a:pPr>
            <a:r>
              <a:rPr lang="en-US" sz="2800" b="1" dirty="0" smtClean="0">
                <a:solidFill>
                  <a:srgbClr val="41959F"/>
                </a:solidFill>
                <a:latin typeface="Trebuchet MS"/>
                <a:cs typeface="Trebuchet MS"/>
              </a:rPr>
              <a:t>Louisiana</a:t>
            </a:r>
            <a:r>
              <a:rPr lang="en-US" sz="4000" b="1" dirty="0" smtClean="0">
                <a:solidFill>
                  <a:srgbClr val="41959F"/>
                </a:solidFill>
                <a:latin typeface="Trebuchet MS"/>
                <a:cs typeface="Trebuchet MS"/>
              </a:rPr>
              <a:t> </a:t>
            </a:r>
            <a:r>
              <a:rPr lang="en-US" sz="2300" b="1" dirty="0" smtClean="0">
                <a:solidFill>
                  <a:srgbClr val="41959F"/>
                </a:solidFill>
                <a:latin typeface="Trebuchet MS"/>
                <a:cs typeface="Trebuchet MS"/>
              </a:rPr>
              <a:t>chemistry…</a:t>
            </a:r>
            <a:endParaRPr lang="en-US" sz="2300" b="1" dirty="0">
              <a:solidFill>
                <a:srgbClr val="41959F"/>
              </a:solidFill>
              <a:latin typeface="Trebuchet MS"/>
              <a:cs typeface="Trebuchet MS"/>
            </a:endParaRPr>
          </a:p>
        </p:txBody>
      </p:sp>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26985" y="4557897"/>
            <a:ext cx="685800" cy="685800"/>
          </a:xfrm>
          <a:prstGeom prst="rect">
            <a:avLst/>
          </a:prstGeom>
        </p:spPr>
      </p:pic>
      <p:sp>
        <p:nvSpPr>
          <p:cNvPr id="35" name="TextBox 34"/>
          <p:cNvSpPr txBox="1"/>
          <p:nvPr/>
        </p:nvSpPr>
        <p:spPr>
          <a:xfrm>
            <a:off x="5217616" y="6268628"/>
            <a:ext cx="1569200" cy="833305"/>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G</a:t>
            </a:r>
            <a:r>
              <a:rPr lang="en-US" sz="1100" dirty="0" smtClean="0">
                <a:solidFill>
                  <a:srgbClr val="1A2558"/>
                </a:solidFill>
                <a:latin typeface="Trebuchet MS"/>
                <a:cs typeface="Trebuchet MS"/>
              </a:rPr>
              <a:t>enerates </a:t>
            </a:r>
            <a:r>
              <a:rPr lang="en-US" sz="1600" b="1" dirty="0" smtClean="0">
                <a:solidFill>
                  <a:srgbClr val="1A2558"/>
                </a:solidFill>
                <a:latin typeface="Trebuchet MS"/>
                <a:cs typeface="Trebuchet MS"/>
              </a:rPr>
              <a:t>$493M </a:t>
            </a:r>
            <a:r>
              <a:rPr lang="en-US" sz="1100" dirty="0">
                <a:solidFill>
                  <a:srgbClr val="1A2558"/>
                </a:solidFill>
                <a:latin typeface="Trebuchet MS"/>
                <a:cs typeface="Trebuchet MS"/>
              </a:rPr>
              <a:t>in state &amp; local taxes,</a:t>
            </a:r>
            <a:r>
              <a:rPr lang="en-US" sz="1100" b="1" dirty="0">
                <a:solidFill>
                  <a:srgbClr val="1A2558"/>
                </a:solidFill>
                <a:latin typeface="Trebuchet MS"/>
                <a:cs typeface="Trebuchet MS"/>
              </a:rPr>
              <a:t> </a:t>
            </a:r>
            <a:r>
              <a:rPr lang="en-US" sz="1100" dirty="0" smtClean="0">
                <a:solidFill>
                  <a:srgbClr val="1A2558"/>
                </a:solidFill>
                <a:latin typeface="Trebuchet MS"/>
                <a:cs typeface="Trebuchet MS"/>
              </a:rPr>
              <a:t>and</a:t>
            </a:r>
            <a:r>
              <a:rPr lang="en-US" sz="900" dirty="0" smtClean="0">
                <a:solidFill>
                  <a:srgbClr val="1A2558"/>
                </a:solidFill>
                <a:latin typeface="Trebuchet MS"/>
                <a:cs typeface="Trebuchet MS"/>
              </a:rPr>
              <a:t> </a:t>
            </a:r>
            <a:r>
              <a:rPr lang="en-US" sz="1600" b="1" dirty="0" smtClean="0">
                <a:solidFill>
                  <a:srgbClr val="1A2558"/>
                </a:solidFill>
                <a:latin typeface="Trebuchet MS"/>
                <a:cs typeface="Trebuchet MS"/>
              </a:rPr>
              <a:t>$</a:t>
            </a:r>
            <a:r>
              <a:rPr lang="en-US" sz="1600" b="1" dirty="0" smtClean="0">
                <a:solidFill>
                  <a:srgbClr val="1A2558"/>
                </a:solidFill>
                <a:latin typeface="Trebuchet MS"/>
                <a:cs typeface="Trebuchet MS"/>
              </a:rPr>
              <a:t>1.2B</a:t>
            </a:r>
            <a:r>
              <a:rPr lang="en-US" sz="1050" dirty="0" smtClean="0">
                <a:solidFill>
                  <a:srgbClr val="1A2558"/>
                </a:solidFill>
                <a:latin typeface="Trebuchet MS"/>
                <a:cs typeface="Trebuchet MS"/>
              </a:rPr>
              <a:t>in </a:t>
            </a:r>
            <a:r>
              <a:rPr lang="en-US" sz="1050" dirty="0">
                <a:solidFill>
                  <a:srgbClr val="1A2558"/>
                </a:solidFill>
                <a:latin typeface="Trebuchet MS"/>
                <a:cs typeface="Trebuchet MS"/>
              </a:rPr>
              <a:t>federal taxes</a:t>
            </a:r>
          </a:p>
        </p:txBody>
      </p:sp>
      <p:pic>
        <p:nvPicPr>
          <p:cNvPr id="29" name="Picture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45159" y="6352541"/>
            <a:ext cx="685800" cy="685800"/>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47953" y="5164526"/>
            <a:ext cx="680212" cy="680212"/>
          </a:xfrm>
          <a:prstGeom prst="rect">
            <a:avLst/>
          </a:prstGeom>
        </p:spPr>
      </p:pic>
      <p:pic>
        <p:nvPicPr>
          <p:cNvPr id="39" name="Picture 3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29779" y="5756911"/>
            <a:ext cx="680212" cy="680212"/>
          </a:xfrm>
          <a:prstGeom prst="rect">
            <a:avLst/>
          </a:prstGeom>
        </p:spPr>
      </p:pic>
      <p:pic>
        <p:nvPicPr>
          <p:cNvPr id="48" name="Picture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29966" y="8135326"/>
            <a:ext cx="679839" cy="679839"/>
          </a:xfrm>
          <a:prstGeom prst="rect">
            <a:avLst/>
          </a:prstGeom>
        </p:spPr>
      </p:pic>
      <p:pic>
        <p:nvPicPr>
          <p:cNvPr id="77" name="Picture 7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29779" y="6945631"/>
            <a:ext cx="680212" cy="680212"/>
          </a:xfrm>
          <a:prstGeom prst="rect">
            <a:avLst/>
          </a:prstGeom>
        </p:spPr>
      </p:pic>
      <p:pic>
        <p:nvPicPr>
          <p:cNvPr id="78" name="Picture 7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747953" y="7548796"/>
            <a:ext cx="680212" cy="680212"/>
          </a:xfrm>
          <a:prstGeom prst="rect">
            <a:avLst/>
          </a:prstGeom>
        </p:spPr>
      </p:pic>
      <p:sp>
        <p:nvSpPr>
          <p:cNvPr id="38" name="TextBox 37"/>
          <p:cNvSpPr txBox="1"/>
          <p:nvPr/>
        </p:nvSpPr>
        <p:spPr>
          <a:xfrm>
            <a:off x="5283128" y="7493047"/>
            <a:ext cx="1503688" cy="770980"/>
          </a:xfrm>
          <a:prstGeom prst="rect">
            <a:avLst/>
          </a:prstGeom>
          <a:noFill/>
        </p:spPr>
        <p:txBody>
          <a:bodyPr wrap="square" rtlCol="0">
            <a:spAutoFit/>
          </a:bodyPr>
          <a:lstStyle/>
          <a:p>
            <a:pPr lvl="0" algn="ctr">
              <a:lnSpc>
                <a:spcPct val="90000"/>
              </a:lnSpc>
            </a:pPr>
            <a:r>
              <a:rPr lang="en-US" sz="1600" b="1" dirty="0" smtClean="0">
                <a:solidFill>
                  <a:srgbClr val="1A2558"/>
                </a:solidFill>
                <a:latin typeface="Trebuchet MS"/>
                <a:cs typeface="Trebuchet MS"/>
              </a:rPr>
              <a:t>Ships </a:t>
            </a:r>
            <a:r>
              <a:rPr lang="en-US" sz="1600" b="1" dirty="0" smtClean="0">
                <a:solidFill>
                  <a:srgbClr val="1A2558"/>
                </a:solidFill>
                <a:latin typeface="Trebuchet MS"/>
                <a:cs typeface="Trebuchet MS"/>
              </a:rPr>
              <a:t>$9.6B</a:t>
            </a:r>
            <a:endParaRPr lang="en-US" sz="1600" b="1" dirty="0" smtClean="0">
              <a:solidFill>
                <a:srgbClr val="1A2558"/>
              </a:solidFill>
              <a:latin typeface="Trebuchet MS"/>
              <a:cs typeface="Trebuchet MS"/>
            </a:endParaRPr>
          </a:p>
          <a:p>
            <a:pPr lvl="0" algn="ctr">
              <a:lnSpc>
                <a:spcPct val="90000"/>
              </a:lnSpc>
            </a:pPr>
            <a:r>
              <a:rPr lang="en-US" sz="1100" dirty="0" smtClean="0">
                <a:solidFill>
                  <a:srgbClr val="1A2558"/>
                </a:solidFill>
                <a:latin typeface="Trebuchet MS"/>
                <a:cs typeface="Trebuchet MS"/>
              </a:rPr>
              <a:t> in products to </a:t>
            </a:r>
            <a:r>
              <a:rPr lang="en-US" sz="1100" dirty="0">
                <a:solidFill>
                  <a:srgbClr val="1A2558"/>
                </a:solidFill>
                <a:latin typeface="Trebuchet MS"/>
                <a:cs typeface="Trebuchet MS"/>
              </a:rPr>
              <a:t>customers around the world</a:t>
            </a:r>
          </a:p>
        </p:txBody>
      </p:sp>
      <p:pic>
        <p:nvPicPr>
          <p:cNvPr id="82" name="Picture 8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77139" y="9224539"/>
            <a:ext cx="1151298" cy="574505"/>
          </a:xfrm>
          <a:prstGeom prst="rect">
            <a:avLst/>
          </a:prstGeom>
        </p:spPr>
      </p:pic>
      <p:pic>
        <p:nvPicPr>
          <p:cNvPr id="83" name="Picture 82"/>
          <p:cNvPicPr>
            <a:picLocks noChangeAspect="1"/>
          </p:cNvPicPr>
          <p:nvPr/>
        </p:nvPicPr>
        <p:blipFill>
          <a:blip r:embed="rId14"/>
          <a:stretch>
            <a:fillRect/>
          </a:stretch>
        </p:blipFill>
        <p:spPr>
          <a:xfrm>
            <a:off x="2071516" y="9141771"/>
            <a:ext cx="1756850" cy="665412"/>
          </a:xfrm>
          <a:prstGeom prst="rect">
            <a:avLst/>
          </a:prstGeom>
        </p:spPr>
      </p:pic>
      <p:sp>
        <p:nvSpPr>
          <p:cNvPr id="30" name="TextBox 29"/>
          <p:cNvSpPr txBox="1"/>
          <p:nvPr/>
        </p:nvSpPr>
        <p:spPr>
          <a:xfrm>
            <a:off x="5208026" y="3928515"/>
            <a:ext cx="1653891" cy="770980"/>
          </a:xfrm>
          <a:prstGeom prst="rect">
            <a:avLst/>
          </a:prstGeom>
          <a:noFill/>
        </p:spPr>
        <p:txBody>
          <a:bodyPr wrap="square" rtlCol="0">
            <a:spAutoFit/>
          </a:bodyPr>
          <a:lstStyle/>
          <a:p>
            <a:pPr lvl="0" algn="ctr">
              <a:lnSpc>
                <a:spcPct val="90000"/>
              </a:lnSpc>
            </a:pPr>
            <a:r>
              <a:rPr lang="en-US" sz="1100" dirty="0" smtClean="0">
                <a:solidFill>
                  <a:srgbClr val="1A2558"/>
                </a:solidFill>
                <a:latin typeface="Trebuchet MS"/>
                <a:cs typeface="Trebuchet MS"/>
              </a:rPr>
              <a:t>Makes Louisiana the</a:t>
            </a:r>
          </a:p>
          <a:p>
            <a:pPr lvl="0" algn="ctr">
              <a:lnSpc>
                <a:spcPct val="90000"/>
              </a:lnSpc>
            </a:pPr>
            <a:r>
              <a:rPr lang="en-US" sz="1100" dirty="0" smtClean="0">
                <a:solidFill>
                  <a:srgbClr val="1A2558"/>
                </a:solidFill>
                <a:latin typeface="Trebuchet MS"/>
                <a:cs typeface="Trebuchet MS"/>
              </a:rPr>
              <a:t> </a:t>
            </a:r>
            <a:r>
              <a:rPr lang="en-US" sz="1600" b="1" dirty="0" smtClean="0">
                <a:solidFill>
                  <a:srgbClr val="1A2558"/>
                </a:solidFill>
                <a:latin typeface="Trebuchet MS"/>
                <a:cs typeface="Trebuchet MS"/>
              </a:rPr>
              <a:t>2</a:t>
            </a:r>
            <a:r>
              <a:rPr lang="en-US" sz="1600" b="1" baseline="30000" dirty="0" smtClean="0">
                <a:solidFill>
                  <a:srgbClr val="1A2558"/>
                </a:solidFill>
                <a:latin typeface="Trebuchet MS"/>
                <a:cs typeface="Trebuchet MS"/>
              </a:rPr>
              <a:t>nd</a:t>
            </a:r>
            <a:r>
              <a:rPr lang="en-US" sz="1600" b="1" dirty="0" smtClean="0">
                <a:solidFill>
                  <a:srgbClr val="1A2558"/>
                </a:solidFill>
                <a:latin typeface="Trebuchet MS"/>
                <a:cs typeface="Trebuchet MS"/>
              </a:rPr>
              <a:t> largest</a:t>
            </a:r>
            <a:r>
              <a:rPr lang="en-US" sz="1000" b="1" dirty="0" smtClean="0">
                <a:solidFill>
                  <a:srgbClr val="1A2558"/>
                </a:solidFill>
                <a:latin typeface="Trebuchet MS"/>
                <a:cs typeface="Trebuchet MS"/>
              </a:rPr>
              <a:t> </a:t>
            </a:r>
            <a:r>
              <a:rPr lang="en-US" sz="1100" dirty="0">
                <a:solidFill>
                  <a:srgbClr val="1A2558"/>
                </a:solidFill>
                <a:latin typeface="Trebuchet MS"/>
                <a:cs typeface="Trebuchet MS"/>
              </a:rPr>
              <a:t>chemistry producing state</a:t>
            </a:r>
          </a:p>
        </p:txBody>
      </p:sp>
      <p:sp>
        <p:nvSpPr>
          <p:cNvPr id="32" name="TextBox 31"/>
          <p:cNvSpPr txBox="1"/>
          <p:nvPr/>
        </p:nvSpPr>
        <p:spPr>
          <a:xfrm>
            <a:off x="2525071" y="4527806"/>
            <a:ext cx="1811125" cy="840230"/>
          </a:xfrm>
          <a:prstGeom prst="rect">
            <a:avLst/>
          </a:prstGeom>
          <a:noFill/>
        </p:spPr>
        <p:txBody>
          <a:bodyPr wrap="square" rtlCol="0">
            <a:spAutoFit/>
          </a:bodyPr>
          <a:lstStyle/>
          <a:p>
            <a:pPr lvl="0" algn="ctr">
              <a:lnSpc>
                <a:spcPct val="90000"/>
              </a:lnSpc>
            </a:pPr>
            <a:r>
              <a:rPr lang="en-US" sz="1100" dirty="0">
                <a:solidFill>
                  <a:srgbClr val="1A2558"/>
                </a:solidFill>
                <a:latin typeface="Trebuchet MS"/>
                <a:cs typeface="Trebuchet MS"/>
              </a:rPr>
              <a:t>P</a:t>
            </a:r>
            <a:r>
              <a:rPr lang="en-US" sz="1100" dirty="0" smtClean="0">
                <a:solidFill>
                  <a:srgbClr val="1A2558"/>
                </a:solidFill>
                <a:latin typeface="Trebuchet MS"/>
                <a:cs typeface="Trebuchet MS"/>
              </a:rPr>
              <a:t>rovides </a:t>
            </a:r>
          </a:p>
          <a:p>
            <a:pPr lvl="0" algn="ctr">
              <a:lnSpc>
                <a:spcPct val="90000"/>
              </a:lnSpc>
            </a:pPr>
            <a:r>
              <a:rPr lang="en-US" sz="1600" b="1" dirty="0" smtClean="0">
                <a:solidFill>
                  <a:srgbClr val="1A2558"/>
                </a:solidFill>
                <a:latin typeface="Trebuchet MS"/>
                <a:cs typeface="Trebuchet MS"/>
              </a:rPr>
              <a:t>25,130</a:t>
            </a:r>
            <a:r>
              <a:rPr lang="en-US" sz="1600" dirty="0" smtClean="0">
                <a:solidFill>
                  <a:srgbClr val="1A2558"/>
                </a:solidFill>
                <a:latin typeface="Trebuchet MS"/>
                <a:cs typeface="Trebuchet MS"/>
              </a:rPr>
              <a:t> </a:t>
            </a:r>
            <a:r>
              <a:rPr lang="en-US" sz="1100" b="1" dirty="0" smtClean="0">
                <a:solidFill>
                  <a:srgbClr val="1A2558"/>
                </a:solidFill>
                <a:latin typeface="Trebuchet MS"/>
                <a:cs typeface="Trebuchet MS"/>
              </a:rPr>
              <a:t>direct jobs</a:t>
            </a:r>
            <a:r>
              <a:rPr lang="en-US" sz="1100" dirty="0" smtClean="0">
                <a:solidFill>
                  <a:srgbClr val="1A2558"/>
                </a:solidFill>
                <a:latin typeface="Trebuchet MS"/>
                <a:cs typeface="Trebuchet MS"/>
              </a:rPr>
              <a:t> and </a:t>
            </a:r>
            <a:r>
              <a:rPr lang="en-US" sz="1100" dirty="0">
                <a:solidFill>
                  <a:srgbClr val="1A2558"/>
                </a:solidFill>
                <a:latin typeface="Trebuchet MS"/>
                <a:cs typeface="Trebuchet MS"/>
              </a:rPr>
              <a:t>another </a:t>
            </a:r>
            <a:r>
              <a:rPr lang="en-US" sz="1100" dirty="0" smtClean="0">
                <a:solidFill>
                  <a:srgbClr val="1A2558"/>
                </a:solidFill>
                <a:latin typeface="Trebuchet MS"/>
                <a:cs typeface="Trebuchet MS"/>
              </a:rPr>
              <a:t/>
            </a:r>
            <a:br>
              <a:rPr lang="en-US" sz="1100" dirty="0" smtClean="0">
                <a:solidFill>
                  <a:srgbClr val="1A2558"/>
                </a:solidFill>
                <a:latin typeface="Trebuchet MS"/>
                <a:cs typeface="Trebuchet MS"/>
              </a:rPr>
            </a:br>
            <a:r>
              <a:rPr lang="en-US" sz="1600" b="1" dirty="0" smtClean="0">
                <a:solidFill>
                  <a:srgbClr val="1A2558"/>
                </a:solidFill>
                <a:latin typeface="Trebuchet MS"/>
                <a:cs typeface="Trebuchet MS"/>
              </a:rPr>
              <a:t>71,251</a:t>
            </a:r>
            <a:r>
              <a:rPr lang="en-US" sz="1100" dirty="0" smtClean="0">
                <a:solidFill>
                  <a:srgbClr val="1A2558"/>
                </a:solidFill>
                <a:latin typeface="Trebuchet MS"/>
                <a:cs typeface="Trebuchet MS"/>
              </a:rPr>
              <a:t> </a:t>
            </a:r>
            <a:r>
              <a:rPr lang="en-US" sz="1100" b="1" dirty="0">
                <a:solidFill>
                  <a:srgbClr val="1A2558"/>
                </a:solidFill>
                <a:latin typeface="Trebuchet MS"/>
                <a:cs typeface="Trebuchet MS"/>
              </a:rPr>
              <a:t>related </a:t>
            </a:r>
            <a:r>
              <a:rPr lang="en-US" sz="1100" b="1" dirty="0" smtClean="0">
                <a:solidFill>
                  <a:srgbClr val="1A2558"/>
                </a:solidFill>
                <a:latin typeface="Trebuchet MS"/>
                <a:cs typeface="Trebuchet MS"/>
              </a:rPr>
              <a:t>jobs</a:t>
            </a:r>
            <a:endParaRPr lang="en-US" sz="1100" b="1" dirty="0">
              <a:solidFill>
                <a:srgbClr val="1A2558"/>
              </a:solidFill>
              <a:latin typeface="Trebuchet MS"/>
              <a:cs typeface="Trebuchet MS"/>
            </a:endParaRPr>
          </a:p>
        </p:txBody>
      </p:sp>
      <p:pic>
        <p:nvPicPr>
          <p:cNvPr id="5" name="Picture 2" descr="C:\Users\kgoulding\Desktop\State Fact Sheets\Updated States\states-LO.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869" y="5844738"/>
            <a:ext cx="2096175" cy="1572131"/>
          </a:xfrm>
          <a:prstGeom prst="rect">
            <a:avLst/>
          </a:prstGeom>
          <a:noFill/>
          <a:extLst>
            <a:ext uri="{909E8E84-426E-40DD-AFC4-6F175D3DCCD1}">
              <a14:hiddenFill xmlns:a14="http://schemas.microsoft.com/office/drawing/2010/main">
                <a:solidFill>
                  <a:srgbClr val="FFFFFF"/>
                </a:solidFill>
              </a14:hiddenFill>
            </a:ext>
          </a:extLst>
        </p:spPr>
      </p:pic>
      <p:sp>
        <p:nvSpPr>
          <p:cNvPr id="55" name="Content Placeholder 11"/>
          <p:cNvSpPr>
            <a:spLocks noGrp="1"/>
          </p:cNvSpPr>
          <p:nvPr/>
        </p:nvSpPr>
        <p:spPr>
          <a:xfrm>
            <a:off x="6373577" y="3128314"/>
            <a:ext cx="1398823" cy="255676"/>
          </a:xfrm>
          <a:prstGeom prst="rect">
            <a:avLst/>
          </a:prstGeom>
        </p:spPr>
        <p:txBody>
          <a:bodyPr vert="horz" wrap="square" lIns="91440" tIns="45720" rIns="91440" bIns="45720" rtlCol="0" anchor="b">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100" dirty="0" smtClean="0">
                <a:solidFill>
                  <a:schemeClr val="bg1"/>
                </a:solidFill>
              </a:rPr>
              <a:t>September </a:t>
            </a:r>
            <a:r>
              <a:rPr lang="en-US" sz="1100" dirty="0" smtClean="0">
                <a:solidFill>
                  <a:schemeClr val="bg1"/>
                </a:solidFill>
              </a:rPr>
              <a:t>2018</a:t>
            </a:r>
            <a:endParaRPr lang="en-US" sz="1100" dirty="0">
              <a:solidFill>
                <a:schemeClr val="bg1"/>
              </a:solidFill>
            </a:endParaRPr>
          </a:p>
        </p:txBody>
      </p:sp>
      <p:sp>
        <p:nvSpPr>
          <p:cNvPr id="57" name="TextBox 32"/>
          <p:cNvSpPr txBox="1"/>
          <p:nvPr/>
        </p:nvSpPr>
        <p:spPr>
          <a:xfrm>
            <a:off x="5112963" y="5094275"/>
            <a:ext cx="1844016" cy="8125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lnSpc>
                <a:spcPct val="90000"/>
              </a:lnSpc>
            </a:pPr>
            <a:r>
              <a:rPr lang="en-US" sz="1000" dirty="0" smtClean="0">
                <a:solidFill>
                  <a:srgbClr val="1A2558"/>
                </a:solidFill>
                <a:latin typeface="Trebuchet MS"/>
                <a:cs typeface="Trebuchet MS"/>
              </a:rPr>
              <a:t>Generates  </a:t>
            </a:r>
          </a:p>
          <a:p>
            <a:pPr lvl="0" algn="ctr">
              <a:lnSpc>
                <a:spcPct val="90000"/>
              </a:lnSpc>
            </a:pPr>
            <a:r>
              <a:rPr lang="en-US" sz="1600" b="1" dirty="0" smtClean="0">
                <a:solidFill>
                  <a:srgbClr val="1A2558"/>
                </a:solidFill>
                <a:latin typeface="Trebuchet MS"/>
                <a:cs typeface="Trebuchet MS"/>
              </a:rPr>
              <a:t>$2.7B </a:t>
            </a:r>
            <a:r>
              <a:rPr lang="en-US" sz="1200" b="1" dirty="0" smtClean="0">
                <a:solidFill>
                  <a:srgbClr val="1A2558"/>
                </a:solidFill>
                <a:latin typeface="Trebuchet MS"/>
                <a:cs typeface="Trebuchet MS"/>
              </a:rPr>
              <a:t>in payroll </a:t>
            </a:r>
          </a:p>
          <a:p>
            <a:pPr lvl="0" algn="ctr">
              <a:lnSpc>
                <a:spcPct val="90000"/>
              </a:lnSpc>
            </a:pPr>
            <a:r>
              <a:rPr lang="en-US" sz="1000" dirty="0" smtClean="0">
                <a:solidFill>
                  <a:srgbClr val="1A2558"/>
                </a:solidFill>
                <a:latin typeface="Trebuchet MS"/>
                <a:cs typeface="Trebuchet MS"/>
              </a:rPr>
              <a:t>across </a:t>
            </a:r>
          </a:p>
          <a:p>
            <a:pPr lvl="0" algn="ctr">
              <a:lnSpc>
                <a:spcPct val="90000"/>
              </a:lnSpc>
            </a:pPr>
            <a:r>
              <a:rPr lang="en-US" sz="1600" b="1" dirty="0" smtClean="0">
                <a:solidFill>
                  <a:srgbClr val="1A2558"/>
                </a:solidFill>
                <a:latin typeface="Trebuchet MS"/>
                <a:cs typeface="Trebuchet MS"/>
              </a:rPr>
              <a:t>223 </a:t>
            </a:r>
            <a:r>
              <a:rPr lang="en-US" sz="1200" dirty="0" smtClean="0">
                <a:solidFill>
                  <a:srgbClr val="1A2558"/>
                </a:solidFill>
                <a:latin typeface="Trebuchet MS"/>
                <a:cs typeface="Trebuchet MS"/>
              </a:rPr>
              <a:t>establishments</a:t>
            </a:r>
            <a:endParaRPr lang="en-US" sz="1200" dirty="0">
              <a:solidFill>
                <a:srgbClr val="1A2558"/>
              </a:solidFill>
              <a:latin typeface="Trebuchet MS"/>
              <a:cs typeface="Trebuchet MS"/>
            </a:endParaRPr>
          </a:p>
        </p:txBody>
      </p:sp>
    </p:spTree>
    <p:extLst>
      <p:ext uri="{BB962C8B-B14F-4D97-AF65-F5344CB8AC3E}">
        <p14:creationId xmlns:p14="http://schemas.microsoft.com/office/powerpoint/2010/main" val="32371008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8066C02B84744685FC9494C81CB55F" ma:contentTypeVersion="4" ma:contentTypeDescription="Create a new document." ma:contentTypeScope="" ma:versionID="0ed9b71d073b99d8acb374c06a02639d">
  <xsd:schema xmlns:xsd="http://www.w3.org/2001/XMLSchema" xmlns:xs="http://www.w3.org/2001/XMLSchema" xmlns:p="http://schemas.microsoft.com/office/2006/metadata/properties" xmlns:ns2="c0668046-842b-4674-85fc-9494c81cb55f" xmlns:ns3="40710fe1-8f7a-4e84-b95d-65b03fa2a8d8" targetNamespace="http://schemas.microsoft.com/office/2006/metadata/properties" ma:root="true" ma:fieldsID="bfee507fdf29708d8b3e36d8210accc6" ns2:_="" ns3:_="">
    <xsd:import namespace="c0668046-842b-4674-85fc-9494c81cb55f"/>
    <xsd:import namespace="40710fe1-8f7a-4e84-b95d-65b03fa2a8d8"/>
    <xsd:element name="properties">
      <xsd:complexType>
        <xsd:sequence>
          <xsd:element name="documentManagement">
            <xsd:complexType>
              <xsd:all>
                <xsd:element ref="ns2:ReceivedTime" minOccurs="0"/>
                <xsd:element ref="ns2:From" minOccurs="0"/>
                <xsd:element ref="ns2:Recipients"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68046-842b-4674-85fc-9494c81cb55f" elementFormDefault="qualified">
    <xsd:import namespace="http://schemas.microsoft.com/office/2006/documentManagement/types"/>
    <xsd:import namespace="http://schemas.microsoft.com/office/infopath/2007/PartnerControls"/>
    <xsd:element name="ReceivedTime" ma:index="8" nillable="true" ma:displayName="ReceivedTime" ma:internalName="ReceivedTime">
      <xsd:simpleType>
        <xsd:restriction base="dms:DateTime"/>
      </xsd:simpleType>
    </xsd:element>
    <xsd:element name="From" ma:index="9" nillable="true" ma:displayName="From" ma:internalName="From">
      <xsd:simpleType>
        <xsd:restriction base="dms:Text"/>
      </xsd:simpleType>
    </xsd:element>
    <xsd:element name="Recipients" ma:index="10" nillable="true" ma:displayName="Recipients" ma:internalName="Recipi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710fe1-8f7a-4e84-b95d-65b03fa2a8d8" elementFormDefault="qualified">
    <xsd:import namespace="http://schemas.microsoft.com/office/2006/documentManagement/types"/>
    <xsd:import namespace="http://schemas.microsoft.com/office/infopath/2007/PartnerControls"/>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cipients xmlns="c0668046-842b-4674-85fc-9494c81cb55f" xsi:nil="true"/>
    <From xmlns="c0668046-842b-4674-85fc-9494c81cb55f" xsi:nil="true"/>
    <ReceivedTime xmlns="c0668046-842b-4674-85fc-9494c81cb55f" xsi:nil="true"/>
  </documentManagement>
</p:properties>
</file>

<file path=customXml/itemProps1.xml><?xml version="1.0" encoding="utf-8"?>
<ds:datastoreItem xmlns:ds="http://schemas.openxmlformats.org/officeDocument/2006/customXml" ds:itemID="{7920ADEC-1F5C-4840-8B1F-E6A55E9732EB}"/>
</file>

<file path=customXml/itemProps2.xml><?xml version="1.0" encoding="utf-8"?>
<ds:datastoreItem xmlns:ds="http://schemas.openxmlformats.org/officeDocument/2006/customXml" ds:itemID="{6F5DF63B-DF8C-4934-8CB5-6954CCD3178A}"/>
</file>

<file path=customXml/itemProps3.xml><?xml version="1.0" encoding="utf-8"?>
<ds:datastoreItem xmlns:ds="http://schemas.openxmlformats.org/officeDocument/2006/customXml" ds:itemID="{576233CA-00E7-4CCC-94BC-0DDCD215FB1B}"/>
</file>

<file path=docProps/app.xml><?xml version="1.0" encoding="utf-8"?>
<Properties xmlns="http://schemas.openxmlformats.org/officeDocument/2006/extended-properties" xmlns:vt="http://schemas.openxmlformats.org/officeDocument/2006/docPropsVTypes">
  <TotalTime>6477</TotalTime>
  <Words>198</Words>
  <Application>Microsoft Office PowerPoint</Application>
  <PresentationFormat>Custom</PresentationFormat>
  <Paragraphs>24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Trebuchet MS</vt:lpstr>
      <vt:lpstr>Office Theme</vt:lpstr>
      <vt:lpstr>Louisiana</vt:lpstr>
    </vt:vector>
  </TitlesOfParts>
  <Company>Fathom Creative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Stevenson</dc:creator>
  <cp:lastModifiedBy>Fasoli, Andrew</cp:lastModifiedBy>
  <cp:revision>74</cp:revision>
  <cp:lastPrinted>2013-08-27T20:08:12Z</cp:lastPrinted>
  <dcterms:created xsi:type="dcterms:W3CDTF">2013-08-16T15:14:19Z</dcterms:created>
  <dcterms:modified xsi:type="dcterms:W3CDTF">2018-09-27T17:56:17Z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0x010100468066C02B84744685FC9494C81CB55F</vt:lpwstr>
  </property>
</Properties>
</file>